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74" r:id="rId3"/>
  </p:sldMasterIdLst>
  <p:notesMasterIdLst>
    <p:notesMasterId r:id="rId25"/>
  </p:notesMasterIdLst>
  <p:sldIdLst>
    <p:sldId id="256" r:id="rId4"/>
    <p:sldId id="403" r:id="rId5"/>
    <p:sldId id="365" r:id="rId6"/>
    <p:sldId id="387" r:id="rId7"/>
    <p:sldId id="405" r:id="rId8"/>
    <p:sldId id="369" r:id="rId9"/>
    <p:sldId id="393" r:id="rId10"/>
    <p:sldId id="396" r:id="rId11"/>
    <p:sldId id="366" r:id="rId12"/>
    <p:sldId id="404" r:id="rId13"/>
    <p:sldId id="406" r:id="rId14"/>
    <p:sldId id="407" r:id="rId15"/>
    <p:sldId id="408" r:id="rId16"/>
    <p:sldId id="409" r:id="rId17"/>
    <p:sldId id="410" r:id="rId18"/>
    <p:sldId id="411" r:id="rId19"/>
    <p:sldId id="412" r:id="rId20"/>
    <p:sldId id="413" r:id="rId21"/>
    <p:sldId id="414" r:id="rId22"/>
    <p:sldId id="415" r:id="rId23"/>
    <p:sldId id="401" r:id="rId24"/>
  </p:sldIdLst>
  <p:sldSz cx="9144000" cy="6858000" type="screen4x3"/>
  <p:notesSz cx="6858000" cy="9144000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266" autoAdjust="0"/>
  </p:normalViewPr>
  <p:slideViewPr>
    <p:cSldViewPr>
      <p:cViewPr varScale="1">
        <p:scale>
          <a:sx n="71" d="100"/>
          <a:sy n="71" d="100"/>
        </p:scale>
        <p:origin x="1786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36" Type="http://schemas.microsoft.com/office/2015/10/relationships/revisionInfo" Target="revisionInfo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695325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l-GR" noProof="0"/>
          </a:p>
        </p:txBody>
      </p:sp>
    </p:spTree>
    <p:extLst>
      <p:ext uri="{BB962C8B-B14F-4D97-AF65-F5344CB8AC3E}">
        <p14:creationId xmlns:p14="http://schemas.microsoft.com/office/powerpoint/2010/main" val="39296513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7939593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695325"/>
            <a:ext cx="1588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2185563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/>
              <a:t>Στυλ κύριου υπότιτλου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A04D7D-AC36-46CE-8100-7A30874B0BC3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726390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62D914-5E5B-445F-AE24-547EAB5A1B38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510030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89725" y="-412750"/>
            <a:ext cx="1919288" cy="6507163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931863" y="-412750"/>
            <a:ext cx="5605462" cy="6507163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E596E1-CBE4-4F8D-ABCB-2F0F4635FE5D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5352866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931863" y="-412750"/>
            <a:ext cx="7156450" cy="1920875"/>
          </a:xfrm>
        </p:spPr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10D86B-AAB1-4EA0-9B31-36C80FCA84C7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0990815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/>
              <a:t>Στυλ κύριου υπότιτλου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078C7E-BFFE-40F9-8487-2E8BADD49713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589103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E8D7DF-B5DE-4BE8-BE37-ACD3D4D6B6D8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5634219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C56999-7624-48BE-B737-E0A8442459D8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4992970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FF770B-054F-467B-AB67-43A8A8FDE72C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40551258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912BD2-8044-41CE-B430-A1BF27C4C4F5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7393492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4B5925-DEAB-46D7-B8D6-38A0F6A5F012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3872191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22006F-1BE9-48F1-BC6D-E52F7FB57634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846671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CB1298-728C-449F-8737-C830FE79FCE7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8831113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C5480E-69AF-4936-ADDB-675B8FC3192A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4539892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D18A52-7C25-4112-B908-711CFE3C4BA5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8527931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9F57BB-ED37-448E-ABBA-C785CA6BD172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7419531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1281113"/>
            <a:ext cx="2055813" cy="4848225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1281113"/>
            <a:ext cx="6019800" cy="4848225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A97285-28A9-40F1-96DE-ECD3051EB812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0854320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1281113"/>
            <a:ext cx="7085013" cy="1920875"/>
          </a:xfrm>
        </p:spPr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34C96B-B489-42AD-87A1-35F0E4B2B113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9641019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/>
              <a:t>Στυλ κύριου υπότιτλου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6306AF-8202-4E08-9822-57C5B56FFAB2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9496324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FBD27D-E5AB-4476-9516-0FC6D5084837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9746924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21DAEB-5BF7-42BB-9D2B-D1A012653ED8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2671681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949325" y="1981200"/>
            <a:ext cx="375285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854575" y="1981200"/>
            <a:ext cx="3754438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499534-8DAE-48C7-B3DD-E654F1CEB05A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42884643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3B8199-28EF-4787-A596-E95CCA448032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208074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30978F-0D25-4B48-895B-3A92E9B286FC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5180345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4F25A2-C2AB-47A8-B01D-C953D37BCC03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8924361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661D63-7B26-492E-B104-56087CCA7404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8154420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A8740D-30A4-437B-A549-99A5095BF631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8855926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l-GR" noProof="0"/>
              <a:t>Κάντε κλικ στο εικονίδιο για να προσθέσετε μια εικόνα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4B2D03-CF45-43E4-898D-CEA6B56986EB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2489867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E2845D-7AB0-436E-AEC7-438CB6066F3F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5492449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89725" y="-412750"/>
            <a:ext cx="1919288" cy="6507163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931863" y="-412750"/>
            <a:ext cx="5605462" cy="6507163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37C5EA-07FB-499A-AEB4-4B3A23DFEDC7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0830571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931863" y="-412750"/>
            <a:ext cx="7156450" cy="1920875"/>
          </a:xfrm>
        </p:spPr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09DF47-0456-4FC6-ADC0-1CDC99282D6A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763821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949325" y="1981200"/>
            <a:ext cx="375285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854575" y="1981200"/>
            <a:ext cx="3754438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78B4D7-9CF8-4408-B520-21BD07FCE709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039502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DD0188-8E69-4062-9EF3-4FB68D448F1C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56091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93C6D8-EE47-4346-94A1-10F0A48BE5E3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795224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11308E-E1E3-449A-9A22-79BA10F69D97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596837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7B70AF-CC24-4FAD-B017-12917EF83396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779261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l-GR" noProof="0"/>
              <a:t>Κάντε κλικ στο εικονίδιο για να προσθέσετε μια εικόνα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141721-3ED9-46B4-98FF-58C3ACFF99C2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135596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ChangeArrowheads="1"/>
          </p:cNvSpPr>
          <p:nvPr/>
        </p:nvSpPr>
        <p:spPr bwMode="auto">
          <a:xfrm>
            <a:off x="0" y="1377950"/>
            <a:ext cx="2133600" cy="101600"/>
          </a:xfrm>
          <a:prstGeom prst="rect">
            <a:avLst/>
          </a:prstGeom>
          <a:solidFill>
            <a:srgbClr val="CC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l-GR" altLang="el-GR"/>
          </a:p>
        </p:txBody>
      </p:sp>
      <p:sp>
        <p:nvSpPr>
          <p:cNvPr id="1027" name="Rectangle 2"/>
          <p:cNvSpPr>
            <a:spLocks noChangeArrowheads="1"/>
          </p:cNvSpPr>
          <p:nvPr/>
        </p:nvSpPr>
        <p:spPr bwMode="auto">
          <a:xfrm>
            <a:off x="1447800" y="1377950"/>
            <a:ext cx="7239000" cy="1016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CCCC99"/>
              </a:gs>
            </a:gsLst>
            <a:lin ang="108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l-GR" altLang="el-GR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931863" y="-412750"/>
            <a:ext cx="715645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/>
              <a:t>Κάντε κλικ εδώ για την επεξεργασία της μορφής του κειμένου του τίτλου</a:t>
            </a:r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9325" y="1981200"/>
            <a:ext cx="7659688" cy="411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/>
              <a:t>Κάντε κλικ εδώ για την επεξεργασία της μορφής των κειμένων διάρθρωσης</a:t>
            </a:r>
          </a:p>
          <a:p>
            <a:pPr lvl="1"/>
            <a:r>
              <a:rPr lang="en-GB" altLang="el-GR"/>
              <a:t>Δεύτερο επίπεδο διάρθρωσης</a:t>
            </a:r>
          </a:p>
          <a:p>
            <a:pPr lvl="2"/>
            <a:r>
              <a:rPr lang="en-GB" altLang="el-GR"/>
              <a:t>Τρίτο επίπεδο διάρθρωσης</a:t>
            </a:r>
          </a:p>
          <a:p>
            <a:pPr lvl="3"/>
            <a:r>
              <a:rPr lang="en-GB" altLang="el-GR"/>
              <a:t>Τέταρτο επίπεδο διάρθρωσης</a:t>
            </a:r>
          </a:p>
          <a:p>
            <a:pPr lvl="4"/>
            <a:r>
              <a:rPr lang="en-GB" altLang="el-GR"/>
              <a:t>Πέμπτο επίπεδο διάρθρωσης</a:t>
            </a:r>
          </a:p>
          <a:p>
            <a:pPr lvl="4"/>
            <a:r>
              <a:rPr lang="en-GB" altLang="el-GR"/>
              <a:t>Έκτο επίπεδο διάρθρωσης</a:t>
            </a:r>
          </a:p>
          <a:p>
            <a:pPr lvl="4"/>
            <a:r>
              <a:rPr lang="en-GB" altLang="el-GR"/>
              <a:t>Έβδομο επίπεδο διάρθρωσης</a:t>
            </a:r>
          </a:p>
          <a:p>
            <a:pPr lvl="4"/>
            <a:r>
              <a:rPr lang="en-GB" altLang="el-GR"/>
              <a:t>Όγδοο επίπεδο διάρθρωσης</a:t>
            </a:r>
          </a:p>
          <a:p>
            <a:pPr lvl="4"/>
            <a:r>
              <a:rPr lang="en-GB" altLang="el-GR"/>
              <a:t>Ένατο επίπεδο διάρθρωσης</a:t>
            </a:r>
          </a:p>
        </p:txBody>
      </p:sp>
      <p:sp>
        <p:nvSpPr>
          <p:cNvPr id="2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946150" y="6248400"/>
            <a:ext cx="19034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3352800" y="6248400"/>
            <a:ext cx="28940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6705600" y="6248400"/>
            <a:ext cx="19034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9EFD4877-5471-475D-AD3C-C2466D8AA5E2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  <p:sp>
        <p:nvSpPr>
          <p:cNvPr id="1033" name="Freeform 8"/>
          <p:cNvSpPr>
            <a:spLocks noChangeArrowheads="1"/>
          </p:cNvSpPr>
          <p:nvPr/>
        </p:nvSpPr>
        <p:spPr bwMode="auto">
          <a:xfrm>
            <a:off x="838200" y="561975"/>
            <a:ext cx="152400" cy="1066800"/>
          </a:xfrm>
          <a:custGeom>
            <a:avLst/>
            <a:gdLst>
              <a:gd name="T0" fmla="*/ 2147483646 w 1000"/>
              <a:gd name="T1" fmla="*/ 2147483646 h 1000"/>
              <a:gd name="T2" fmla="*/ 0 w 1000"/>
              <a:gd name="T3" fmla="*/ 2147483646 h 1000"/>
              <a:gd name="T4" fmla="*/ 0 w 1000"/>
              <a:gd name="T5" fmla="*/ 0 h 1000"/>
              <a:gd name="T6" fmla="*/ 2147483646 w 1000"/>
              <a:gd name="T7" fmla="*/ 0 h 10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00" h="1000">
                <a:moveTo>
                  <a:pt x="1000" y="1000"/>
                </a:moveTo>
                <a:lnTo>
                  <a:pt x="0" y="1000"/>
                </a:ln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7632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034" name="Freeform 9"/>
          <p:cNvSpPr>
            <a:spLocks noChangeArrowheads="1"/>
          </p:cNvSpPr>
          <p:nvPr/>
        </p:nvSpPr>
        <p:spPr bwMode="auto">
          <a:xfrm>
            <a:off x="8262938" y="269875"/>
            <a:ext cx="152400" cy="1073150"/>
          </a:xfrm>
          <a:custGeom>
            <a:avLst/>
            <a:gdLst>
              <a:gd name="T0" fmla="*/ 0 w 1000"/>
              <a:gd name="T1" fmla="*/ 0 h 1000"/>
              <a:gd name="T2" fmla="*/ 2147483646 w 1000"/>
              <a:gd name="T3" fmla="*/ 0 h 1000"/>
              <a:gd name="T4" fmla="*/ 2147483646 w 1000"/>
              <a:gd name="T5" fmla="*/ 2147483646 h 1000"/>
              <a:gd name="T6" fmla="*/ 0 w 1000"/>
              <a:gd name="T7" fmla="*/ 2147483646 h 10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00" h="1000">
                <a:moveTo>
                  <a:pt x="0" y="0"/>
                </a:moveTo>
                <a:lnTo>
                  <a:pt x="1000" y="0"/>
                </a:lnTo>
                <a:lnTo>
                  <a:pt x="1000" y="1000"/>
                </a:lnTo>
                <a:lnTo>
                  <a:pt x="0" y="1000"/>
                </a:lnTo>
              </a:path>
            </a:pathLst>
          </a:custGeom>
          <a:noFill/>
          <a:ln w="76320">
            <a:solidFill>
              <a:srgbClr val="CC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>
          <a:solidFill>
            <a:srgbClr val="000000"/>
          </a:solidFill>
          <a:latin typeface="Arial" charset="0"/>
          <a:cs typeface="Arial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>
          <a:solidFill>
            <a:srgbClr val="000000"/>
          </a:solidFill>
          <a:latin typeface="Arial" charset="0"/>
          <a:cs typeface="Arial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>
          <a:solidFill>
            <a:srgbClr val="000000"/>
          </a:solidFill>
          <a:latin typeface="Arial" charset="0"/>
          <a:cs typeface="Arial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>
          <a:solidFill>
            <a:srgbClr val="000000"/>
          </a:solidFill>
          <a:latin typeface="Arial" charset="0"/>
          <a:cs typeface="Arial" charset="0"/>
        </a:defRPr>
      </a:lvl5pPr>
      <a:lvl6pPr marL="25146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charset="0"/>
          <a:cs typeface="Arial" charset="0"/>
        </a:defRPr>
      </a:lvl6pPr>
      <a:lvl7pPr marL="29718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charset="0"/>
          <a:cs typeface="Arial" charset="0"/>
        </a:defRPr>
      </a:lvl7pPr>
      <a:lvl8pPr marL="34290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charset="0"/>
          <a:cs typeface="Arial" charset="0"/>
        </a:defRPr>
      </a:lvl8pPr>
      <a:lvl9pPr marL="38862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charset="0"/>
          <a:cs typeface="Arial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292929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292929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292929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292929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292929"/>
          </a:solidFill>
          <a:latin typeface="+mn-lt"/>
          <a:cs typeface="+mn-cs"/>
        </a:defRPr>
      </a:lvl5pPr>
      <a:lvl6pPr marL="25146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292929"/>
          </a:solidFill>
          <a:latin typeface="+mn-lt"/>
          <a:cs typeface="+mn-cs"/>
        </a:defRPr>
      </a:lvl6pPr>
      <a:lvl7pPr marL="29718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292929"/>
          </a:solidFill>
          <a:latin typeface="+mn-lt"/>
          <a:cs typeface="+mn-cs"/>
        </a:defRPr>
      </a:lvl7pPr>
      <a:lvl8pPr marL="34290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292929"/>
          </a:solidFill>
          <a:latin typeface="+mn-lt"/>
          <a:cs typeface="+mn-cs"/>
        </a:defRPr>
      </a:lvl8pPr>
      <a:lvl9pPr marL="3886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292929"/>
          </a:solidFill>
          <a:latin typeface="+mn-lt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dt"/>
          </p:nvPr>
        </p:nvSpPr>
        <p:spPr bwMode="auto">
          <a:xfrm>
            <a:off x="685800" y="6248400"/>
            <a:ext cx="19034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23900" algn="l"/>
                <a:tab pos="1447800" algn="l"/>
              </a:tabLst>
              <a:defRPr sz="1000">
                <a:solidFill>
                  <a:srgbClr val="292929"/>
                </a:solidFill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940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000">
                <a:solidFill>
                  <a:srgbClr val="292929"/>
                </a:solidFill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9034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</a:tabLst>
              <a:defRPr sz="1000">
                <a:solidFill>
                  <a:srgbClr val="292929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6CF196FE-879A-46AA-9B21-CED677F044DC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  <p:grpSp>
        <p:nvGrpSpPr>
          <p:cNvPr id="2053" name="Group 4"/>
          <p:cNvGrpSpPr>
            <a:grpSpLocks/>
          </p:cNvGrpSpPr>
          <p:nvPr/>
        </p:nvGrpSpPr>
        <p:grpSpPr bwMode="auto">
          <a:xfrm>
            <a:off x="0" y="914400"/>
            <a:ext cx="8685213" cy="2513013"/>
            <a:chOff x="0" y="576"/>
            <a:chExt cx="5471" cy="1583"/>
          </a:xfrm>
        </p:grpSpPr>
        <p:sp>
          <p:nvSpPr>
            <p:cNvPr id="2056" name="Oval 5"/>
            <p:cNvSpPr>
              <a:spLocks noChangeArrowheads="1"/>
            </p:cNvSpPr>
            <p:nvPr/>
          </p:nvSpPr>
          <p:spPr bwMode="auto">
            <a:xfrm>
              <a:off x="144" y="576"/>
              <a:ext cx="1584" cy="1584"/>
            </a:xfrm>
            <a:prstGeom prst="ellipse">
              <a:avLst/>
            </a:prstGeom>
            <a:noFill/>
            <a:ln w="12600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l-GR" altLang="el-GR"/>
            </a:p>
          </p:txBody>
        </p:sp>
        <p:sp>
          <p:nvSpPr>
            <p:cNvPr id="2057" name="Rectangle 6"/>
            <p:cNvSpPr>
              <a:spLocks noChangeArrowheads="1"/>
            </p:cNvSpPr>
            <p:nvPr/>
          </p:nvSpPr>
          <p:spPr bwMode="auto">
            <a:xfrm>
              <a:off x="0" y="1056"/>
              <a:ext cx="2976" cy="720"/>
            </a:xfrm>
            <a:prstGeom prst="rect">
              <a:avLst/>
            </a:prstGeom>
            <a:solidFill>
              <a:srgbClr val="CCCC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l-GR" altLang="el-GR"/>
            </a:p>
          </p:txBody>
        </p:sp>
        <p:sp>
          <p:nvSpPr>
            <p:cNvPr id="2058" name="Rectangle 7"/>
            <p:cNvSpPr>
              <a:spLocks noChangeArrowheads="1"/>
            </p:cNvSpPr>
            <p:nvPr/>
          </p:nvSpPr>
          <p:spPr bwMode="auto">
            <a:xfrm>
              <a:off x="2496" y="1056"/>
              <a:ext cx="2976" cy="720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CCC99"/>
                </a:gs>
              </a:gsLst>
              <a:lin ang="108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l-GR" altLang="el-GR"/>
            </a:p>
          </p:txBody>
        </p:sp>
        <p:sp>
          <p:nvSpPr>
            <p:cNvPr id="2059" name="Freeform 8"/>
            <p:cNvSpPr>
              <a:spLocks noChangeArrowheads="1"/>
            </p:cNvSpPr>
            <p:nvPr/>
          </p:nvSpPr>
          <p:spPr bwMode="auto">
            <a:xfrm>
              <a:off x="384" y="960"/>
              <a:ext cx="144" cy="913"/>
            </a:xfrm>
            <a:custGeom>
              <a:avLst/>
              <a:gdLst>
                <a:gd name="T0" fmla="*/ 0 w 1000"/>
                <a:gd name="T1" fmla="*/ 215 h 1000"/>
                <a:gd name="T2" fmla="*/ 0 w 1000"/>
                <a:gd name="T3" fmla="*/ 215 h 1000"/>
                <a:gd name="T4" fmla="*/ 0 w 1000"/>
                <a:gd name="T5" fmla="*/ 0 h 1000"/>
                <a:gd name="T6" fmla="*/ 0 w 1000"/>
                <a:gd name="T7" fmla="*/ 0 h 10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00" h="1000">
                  <a:moveTo>
                    <a:pt x="1000" y="1000"/>
                  </a:moveTo>
                  <a:lnTo>
                    <a:pt x="0" y="1000"/>
                  </a:lnTo>
                  <a:lnTo>
                    <a:pt x="0" y="0"/>
                  </a:lnTo>
                  <a:lnTo>
                    <a:pt x="1000" y="0"/>
                  </a:lnTo>
                </a:path>
              </a:pathLst>
            </a:custGeom>
            <a:noFill/>
            <a:ln w="7632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60" name="Freeform 9"/>
            <p:cNvSpPr>
              <a:spLocks noChangeArrowheads="1"/>
            </p:cNvSpPr>
            <p:nvPr/>
          </p:nvSpPr>
          <p:spPr bwMode="auto">
            <a:xfrm>
              <a:off x="4944" y="762"/>
              <a:ext cx="165" cy="864"/>
            </a:xfrm>
            <a:custGeom>
              <a:avLst/>
              <a:gdLst>
                <a:gd name="T0" fmla="*/ 0 w 1000"/>
                <a:gd name="T1" fmla="*/ 0 h 1000"/>
                <a:gd name="T2" fmla="*/ 0 w 1000"/>
                <a:gd name="T3" fmla="*/ 0 h 1000"/>
                <a:gd name="T4" fmla="*/ 0 w 1000"/>
                <a:gd name="T5" fmla="*/ 83 h 1000"/>
                <a:gd name="T6" fmla="*/ 0 w 1000"/>
                <a:gd name="T7" fmla="*/ 83 h 10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00" h="1000">
                  <a:moveTo>
                    <a:pt x="0" y="0"/>
                  </a:moveTo>
                  <a:lnTo>
                    <a:pt x="1000" y="0"/>
                  </a:lnTo>
                  <a:lnTo>
                    <a:pt x="1000" y="1000"/>
                  </a:lnTo>
                  <a:lnTo>
                    <a:pt x="0" y="1000"/>
                  </a:lnTo>
                </a:path>
              </a:pathLst>
            </a:custGeom>
            <a:noFill/>
            <a:ln w="76320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2054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1281113"/>
            <a:ext cx="7085013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/>
              <a:t>Κάντε κλικ εδώ για την επεξεργασία της μορφής του κειμένου του τίτλου</a:t>
            </a:r>
          </a:p>
        </p:txBody>
      </p:sp>
      <p:sp>
        <p:nvSpPr>
          <p:cNvPr id="2055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/>
              <a:t>Κάντε κλικ εδώ για την επεξεργασία της μορφής των κειμένων διάρθρωσης</a:t>
            </a:r>
          </a:p>
          <a:p>
            <a:pPr lvl="1"/>
            <a:r>
              <a:rPr lang="en-GB" altLang="el-GR"/>
              <a:t>Δεύτερο επίπεδο διάρθρωσης</a:t>
            </a:r>
          </a:p>
          <a:p>
            <a:pPr lvl="2"/>
            <a:r>
              <a:rPr lang="en-GB" altLang="el-GR"/>
              <a:t>Τρίτο επίπεδο διάρθρωσης</a:t>
            </a:r>
          </a:p>
          <a:p>
            <a:pPr lvl="3"/>
            <a:r>
              <a:rPr lang="en-GB" altLang="el-GR"/>
              <a:t>Τέταρτο επίπεδο διάρθρωσης</a:t>
            </a:r>
          </a:p>
          <a:p>
            <a:pPr lvl="4"/>
            <a:r>
              <a:rPr lang="en-GB" altLang="el-GR"/>
              <a:t>Πέμπτο επίπεδο διάρθρωσης</a:t>
            </a:r>
          </a:p>
          <a:p>
            <a:pPr lvl="4"/>
            <a:r>
              <a:rPr lang="en-GB" altLang="el-GR"/>
              <a:t>Έκτο επίπεδο διάρθρωσης</a:t>
            </a:r>
          </a:p>
          <a:p>
            <a:pPr lvl="4"/>
            <a:r>
              <a:rPr lang="en-GB" altLang="el-GR"/>
              <a:t>Έβδομο επίπεδο διάρθρωσης</a:t>
            </a:r>
          </a:p>
          <a:p>
            <a:pPr lvl="4"/>
            <a:r>
              <a:rPr lang="en-GB" altLang="el-GR"/>
              <a:t>Όγδοο επίπεδο διάρθρωσης</a:t>
            </a:r>
          </a:p>
          <a:p>
            <a:pPr lvl="4"/>
            <a:r>
              <a:rPr lang="en-GB" altLang="el-GR"/>
              <a:t>Ένατο επίπεδο διάρθρωσης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>
          <a:solidFill>
            <a:srgbClr val="000000"/>
          </a:solidFill>
          <a:latin typeface="Arial" charset="0"/>
          <a:cs typeface="Arial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>
          <a:solidFill>
            <a:srgbClr val="000000"/>
          </a:solidFill>
          <a:latin typeface="Arial" charset="0"/>
          <a:cs typeface="Arial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>
          <a:solidFill>
            <a:srgbClr val="000000"/>
          </a:solidFill>
          <a:latin typeface="Arial" charset="0"/>
          <a:cs typeface="Arial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>
          <a:solidFill>
            <a:srgbClr val="000000"/>
          </a:solidFill>
          <a:latin typeface="Arial" charset="0"/>
          <a:cs typeface="Arial" charset="0"/>
        </a:defRPr>
      </a:lvl5pPr>
      <a:lvl6pPr marL="25146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charset="0"/>
          <a:cs typeface="Arial" charset="0"/>
        </a:defRPr>
      </a:lvl6pPr>
      <a:lvl7pPr marL="29718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charset="0"/>
          <a:cs typeface="Arial" charset="0"/>
        </a:defRPr>
      </a:lvl7pPr>
      <a:lvl8pPr marL="34290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charset="0"/>
          <a:cs typeface="Arial" charset="0"/>
        </a:defRPr>
      </a:lvl8pPr>
      <a:lvl9pPr marL="38862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charset="0"/>
          <a:cs typeface="Arial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292929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292929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292929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292929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292929"/>
          </a:solidFill>
          <a:latin typeface="+mn-lt"/>
          <a:cs typeface="+mn-cs"/>
        </a:defRPr>
      </a:lvl5pPr>
      <a:lvl6pPr marL="25146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292929"/>
          </a:solidFill>
          <a:latin typeface="+mn-lt"/>
          <a:cs typeface="+mn-cs"/>
        </a:defRPr>
      </a:lvl6pPr>
      <a:lvl7pPr marL="29718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292929"/>
          </a:solidFill>
          <a:latin typeface="+mn-lt"/>
          <a:cs typeface="+mn-cs"/>
        </a:defRPr>
      </a:lvl7pPr>
      <a:lvl8pPr marL="34290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292929"/>
          </a:solidFill>
          <a:latin typeface="+mn-lt"/>
          <a:cs typeface="+mn-cs"/>
        </a:defRPr>
      </a:lvl8pPr>
      <a:lvl9pPr marL="3886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292929"/>
          </a:solidFill>
          <a:latin typeface="+mn-lt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ChangeArrowheads="1"/>
          </p:cNvSpPr>
          <p:nvPr/>
        </p:nvSpPr>
        <p:spPr bwMode="auto">
          <a:xfrm>
            <a:off x="0" y="1377950"/>
            <a:ext cx="2133600" cy="101600"/>
          </a:xfrm>
          <a:prstGeom prst="rect">
            <a:avLst/>
          </a:prstGeom>
          <a:solidFill>
            <a:srgbClr val="CC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l-GR" altLang="el-GR" smtClean="0">
              <a:solidFill>
                <a:srgbClr val="FFFFFF"/>
              </a:solidFill>
            </a:endParaRPr>
          </a:p>
        </p:txBody>
      </p:sp>
      <p:sp>
        <p:nvSpPr>
          <p:cNvPr id="4099" name="Rectangle 2"/>
          <p:cNvSpPr>
            <a:spLocks noChangeArrowheads="1"/>
          </p:cNvSpPr>
          <p:nvPr/>
        </p:nvSpPr>
        <p:spPr bwMode="auto">
          <a:xfrm>
            <a:off x="1447800" y="1377950"/>
            <a:ext cx="7239000" cy="1016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CCCC99"/>
              </a:gs>
            </a:gsLst>
            <a:lin ang="108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l-GR" altLang="el-GR" smtClean="0">
              <a:solidFill>
                <a:srgbClr val="FFFFFF"/>
              </a:solidFill>
            </a:endParaRP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931863" y="-412750"/>
            <a:ext cx="715645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 smtClean="0"/>
              <a:t>Κάντε κλικ εδώ για την επεξεργασία της μορφής του κειμένου του τίτλου</a:t>
            </a:r>
          </a:p>
        </p:txBody>
      </p:sp>
      <p:sp>
        <p:nvSpPr>
          <p:cNvPr id="4101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9325" y="1981200"/>
            <a:ext cx="7659688" cy="411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 smtClean="0"/>
              <a:t>Κάντε κλικ εδώ για την επεξεργασία της μορφής των κειμένων διάρθρωσης</a:t>
            </a:r>
          </a:p>
          <a:p>
            <a:pPr lvl="1"/>
            <a:r>
              <a:rPr lang="en-GB" altLang="el-GR" smtClean="0"/>
              <a:t>Δεύτερο επίπεδο διάρθρωσης</a:t>
            </a:r>
          </a:p>
          <a:p>
            <a:pPr lvl="2"/>
            <a:r>
              <a:rPr lang="en-GB" altLang="el-GR" smtClean="0"/>
              <a:t>Τρίτο επίπεδο διάρθρωσης</a:t>
            </a:r>
          </a:p>
          <a:p>
            <a:pPr lvl="3"/>
            <a:r>
              <a:rPr lang="en-GB" altLang="el-GR" smtClean="0"/>
              <a:t>Τέταρτο επίπεδο διάρθρωσης</a:t>
            </a:r>
          </a:p>
          <a:p>
            <a:pPr lvl="4"/>
            <a:r>
              <a:rPr lang="en-GB" altLang="el-GR" smtClean="0"/>
              <a:t>Πέμπτο επίπεδο διάρθρωσης</a:t>
            </a:r>
          </a:p>
          <a:p>
            <a:pPr lvl="4"/>
            <a:r>
              <a:rPr lang="en-GB" altLang="el-GR" smtClean="0"/>
              <a:t>Έκτο επίπεδο διάρθρωσης</a:t>
            </a:r>
          </a:p>
          <a:p>
            <a:pPr lvl="4"/>
            <a:r>
              <a:rPr lang="en-GB" altLang="el-GR" smtClean="0"/>
              <a:t>Έβδομο επίπεδο διάρθρωσης</a:t>
            </a:r>
          </a:p>
          <a:p>
            <a:pPr lvl="4"/>
            <a:r>
              <a:rPr lang="en-GB" altLang="el-GR" smtClean="0"/>
              <a:t>Όγδοο επίπεδο διάρθρωσης</a:t>
            </a:r>
          </a:p>
          <a:p>
            <a:pPr lvl="4"/>
            <a:r>
              <a:rPr lang="en-GB" altLang="el-GR" smtClean="0"/>
              <a:t>Ένατο επίπεδο διάρθρωσης</a:t>
            </a:r>
          </a:p>
        </p:txBody>
      </p:sp>
      <p:sp>
        <p:nvSpPr>
          <p:cNvPr id="2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946150" y="6248400"/>
            <a:ext cx="19034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3352800" y="6248400"/>
            <a:ext cx="28940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6705600" y="6248400"/>
            <a:ext cx="19034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A09C9117-028F-4D0C-B4E4-B87F555D2B3C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  <p:sp>
        <p:nvSpPr>
          <p:cNvPr id="4105" name="Freeform 8"/>
          <p:cNvSpPr>
            <a:spLocks noChangeArrowheads="1"/>
          </p:cNvSpPr>
          <p:nvPr/>
        </p:nvSpPr>
        <p:spPr bwMode="auto">
          <a:xfrm>
            <a:off x="838200" y="561975"/>
            <a:ext cx="152400" cy="1066800"/>
          </a:xfrm>
          <a:custGeom>
            <a:avLst/>
            <a:gdLst>
              <a:gd name="T0" fmla="*/ 2147483646 w 1000"/>
              <a:gd name="T1" fmla="*/ 2147483646 h 1000"/>
              <a:gd name="T2" fmla="*/ 0 w 1000"/>
              <a:gd name="T3" fmla="*/ 2147483646 h 1000"/>
              <a:gd name="T4" fmla="*/ 0 w 1000"/>
              <a:gd name="T5" fmla="*/ 0 h 1000"/>
              <a:gd name="T6" fmla="*/ 2147483646 w 1000"/>
              <a:gd name="T7" fmla="*/ 0 h 10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00" h="1000">
                <a:moveTo>
                  <a:pt x="1000" y="1000"/>
                </a:moveTo>
                <a:lnTo>
                  <a:pt x="0" y="1000"/>
                </a:ln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7632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smtClean="0">
              <a:solidFill>
                <a:srgbClr val="FFFFFF"/>
              </a:solidFill>
            </a:endParaRPr>
          </a:p>
        </p:txBody>
      </p:sp>
      <p:sp>
        <p:nvSpPr>
          <p:cNvPr id="4106" name="Freeform 9"/>
          <p:cNvSpPr>
            <a:spLocks noChangeArrowheads="1"/>
          </p:cNvSpPr>
          <p:nvPr/>
        </p:nvSpPr>
        <p:spPr bwMode="auto">
          <a:xfrm>
            <a:off x="8262938" y="269875"/>
            <a:ext cx="152400" cy="1073150"/>
          </a:xfrm>
          <a:custGeom>
            <a:avLst/>
            <a:gdLst>
              <a:gd name="T0" fmla="*/ 0 w 1000"/>
              <a:gd name="T1" fmla="*/ 0 h 1000"/>
              <a:gd name="T2" fmla="*/ 2147483646 w 1000"/>
              <a:gd name="T3" fmla="*/ 0 h 1000"/>
              <a:gd name="T4" fmla="*/ 2147483646 w 1000"/>
              <a:gd name="T5" fmla="*/ 2147483646 h 1000"/>
              <a:gd name="T6" fmla="*/ 0 w 1000"/>
              <a:gd name="T7" fmla="*/ 2147483646 h 10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00" h="1000">
                <a:moveTo>
                  <a:pt x="0" y="0"/>
                </a:moveTo>
                <a:lnTo>
                  <a:pt x="1000" y="0"/>
                </a:lnTo>
                <a:lnTo>
                  <a:pt x="1000" y="1000"/>
                </a:lnTo>
                <a:lnTo>
                  <a:pt x="0" y="1000"/>
                </a:lnTo>
              </a:path>
            </a:pathLst>
          </a:custGeom>
          <a:noFill/>
          <a:ln w="76320">
            <a:solidFill>
              <a:srgbClr val="CC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466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>
          <a:solidFill>
            <a:srgbClr val="000000"/>
          </a:solidFill>
          <a:latin typeface="Arial" charset="0"/>
          <a:cs typeface="Arial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>
          <a:solidFill>
            <a:srgbClr val="000000"/>
          </a:solidFill>
          <a:latin typeface="Arial" charset="0"/>
          <a:cs typeface="Arial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>
          <a:solidFill>
            <a:srgbClr val="000000"/>
          </a:solidFill>
          <a:latin typeface="Arial" charset="0"/>
          <a:cs typeface="Arial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>
          <a:solidFill>
            <a:srgbClr val="000000"/>
          </a:solidFill>
          <a:latin typeface="Arial" charset="0"/>
          <a:cs typeface="Arial" charset="0"/>
        </a:defRPr>
      </a:lvl5pPr>
      <a:lvl6pPr marL="25146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charset="0"/>
          <a:cs typeface="Arial" charset="0"/>
        </a:defRPr>
      </a:lvl6pPr>
      <a:lvl7pPr marL="29718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charset="0"/>
          <a:cs typeface="Arial" charset="0"/>
        </a:defRPr>
      </a:lvl7pPr>
      <a:lvl8pPr marL="34290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charset="0"/>
          <a:cs typeface="Arial" charset="0"/>
        </a:defRPr>
      </a:lvl8pPr>
      <a:lvl9pPr marL="38862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charset="0"/>
          <a:cs typeface="Arial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292929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292929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292929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292929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292929"/>
          </a:solidFill>
          <a:latin typeface="+mn-lt"/>
          <a:cs typeface="+mn-cs"/>
        </a:defRPr>
      </a:lvl5pPr>
      <a:lvl6pPr marL="25146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292929"/>
          </a:solidFill>
          <a:latin typeface="+mn-lt"/>
          <a:cs typeface="+mn-cs"/>
        </a:defRPr>
      </a:lvl6pPr>
      <a:lvl7pPr marL="29718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292929"/>
          </a:solidFill>
          <a:latin typeface="+mn-lt"/>
          <a:cs typeface="+mn-cs"/>
        </a:defRPr>
      </a:lvl7pPr>
      <a:lvl8pPr marL="34290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292929"/>
          </a:solidFill>
          <a:latin typeface="+mn-lt"/>
          <a:cs typeface="+mn-cs"/>
        </a:defRPr>
      </a:lvl8pPr>
      <a:lvl9pPr marL="3886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292929"/>
          </a:solidFill>
          <a:latin typeface="+mn-lt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title"/>
          </p:nvPr>
        </p:nvSpPr>
        <p:spPr>
          <a:xfrm>
            <a:off x="833463" y="1628800"/>
            <a:ext cx="7334200" cy="1193800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2400" b="1" dirty="0" err="1"/>
              <a:t>IoT</a:t>
            </a:r>
            <a:r>
              <a:rPr lang="el-GR" sz="2400" b="1" dirty="0"/>
              <a:t> και ανοιχτά δεδομένα στον δήμο Ηρακλείου</a:t>
            </a:r>
            <a:r>
              <a:rPr lang="el-GR" sz="2400" b="1" dirty="0" smtClean="0"/>
              <a:t>.</a:t>
            </a:r>
            <a:br>
              <a:rPr lang="el-GR" sz="2400" b="1" dirty="0" smtClean="0"/>
            </a:br>
            <a:r>
              <a:rPr lang="el-GR" sz="2400" b="1" dirty="0" smtClean="0"/>
              <a:t>Μια ιστορία επιτυχίας</a:t>
            </a:r>
            <a:r>
              <a:rPr lang="en-US" sz="2400" b="1" dirty="0" smtClean="0"/>
              <a:t>,</a:t>
            </a:r>
            <a:r>
              <a:rPr lang="el-GR" sz="2400" b="1" dirty="0" smtClean="0"/>
              <a:t> με μακρύ δρόμο ακόμα !</a:t>
            </a:r>
            <a:r>
              <a:rPr lang="el-GR" sz="2400" b="1" dirty="0"/>
              <a:t> </a:t>
            </a:r>
            <a:endParaRPr lang="el-GR" altLang="el-GR" sz="2400" b="1" dirty="0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684213" y="5516562"/>
            <a:ext cx="7632700" cy="1152797"/>
          </a:xfrm>
        </p:spPr>
        <p:txBody>
          <a:bodyPr lIns="90000" tIns="46800" rIns="90000" bIns="46800"/>
          <a:lstStyle/>
          <a:p>
            <a:pPr marL="0" indent="0" eaLnBrk="1" hangingPunct="1">
              <a:lnSpc>
                <a:spcPct val="90000"/>
              </a:lnSpc>
              <a:spcBef>
                <a:spcPts val="600"/>
              </a:spcBef>
              <a:buClrTx/>
              <a:buSzPct val="7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2400" b="1" dirty="0" smtClean="0"/>
              <a:t>		</a:t>
            </a:r>
            <a:r>
              <a:rPr lang="el-GR" sz="2400" b="1" dirty="0" err="1" smtClean="0"/>
              <a:t>Μοχιανάκης</a:t>
            </a:r>
            <a:r>
              <a:rPr lang="el-GR" sz="2400" b="1" dirty="0" smtClean="0"/>
              <a:t> </a:t>
            </a:r>
            <a:r>
              <a:rPr lang="el-GR" sz="2400" b="1" dirty="0"/>
              <a:t>Κωστής</a:t>
            </a:r>
          </a:p>
          <a:p>
            <a:pPr marL="0" indent="0" eaLnBrk="1" hangingPunct="1">
              <a:lnSpc>
                <a:spcPct val="90000"/>
              </a:lnSpc>
              <a:spcBef>
                <a:spcPts val="600"/>
              </a:spcBef>
              <a:buClrTx/>
              <a:buSzPct val="7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600" b="1" dirty="0" smtClean="0"/>
              <a:t>		</a:t>
            </a:r>
            <a:r>
              <a:rPr lang="el-GR" sz="1600" b="1" dirty="0" smtClean="0"/>
              <a:t>Διευθυντής </a:t>
            </a:r>
            <a:r>
              <a:rPr lang="el-GR" sz="1600" b="1" dirty="0"/>
              <a:t>Προγραμματισμού, Οργάνωσης και Πληροφορικής </a:t>
            </a:r>
            <a:r>
              <a:rPr lang="en-US" sz="1600" b="1" dirty="0" smtClean="0"/>
              <a:t>		</a:t>
            </a:r>
            <a:r>
              <a:rPr lang="el-GR" sz="1600" b="1" dirty="0" smtClean="0"/>
              <a:t>Δήμου </a:t>
            </a:r>
            <a:r>
              <a:rPr lang="el-GR" sz="1600" b="1" dirty="0"/>
              <a:t>Ηρακλείου</a:t>
            </a:r>
          </a:p>
        </p:txBody>
      </p:sp>
      <p:pic>
        <p:nvPicPr>
          <p:cNvPr id="4100" name="Picture 5" descr="heraklion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956" y="3212976"/>
            <a:ext cx="7264400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Εικόνα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62" y="5500685"/>
            <a:ext cx="1085802" cy="1085802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0205" y="5500685"/>
            <a:ext cx="1383795" cy="1261768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548680"/>
            <a:ext cx="6984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solidFill>
                  <a:schemeClr val="tx1"/>
                </a:solidFill>
              </a:rPr>
              <a:t>Ο Δήμος Ηρακλείου στην εποχή του </a:t>
            </a:r>
            <a:r>
              <a:rPr lang="el-GR" sz="2000" b="1" dirty="0" err="1" smtClean="0">
                <a:solidFill>
                  <a:schemeClr val="tx1"/>
                </a:solidFill>
              </a:rPr>
              <a:t>ΙοΤ</a:t>
            </a:r>
            <a:r>
              <a:rPr lang="el-GR" sz="2000" b="1" dirty="0" smtClean="0">
                <a:solidFill>
                  <a:schemeClr val="tx1"/>
                </a:solidFill>
              </a:rPr>
              <a:t>.</a:t>
            </a:r>
          </a:p>
          <a:p>
            <a:r>
              <a:rPr lang="el-GR" sz="2000" b="1" dirty="0" smtClean="0">
                <a:solidFill>
                  <a:schemeClr val="tx1"/>
                </a:solidFill>
              </a:rPr>
              <a:t>Το πρόγραμμα </a:t>
            </a:r>
            <a:r>
              <a:rPr lang="en-GB" sz="2000" b="1" dirty="0" err="1" smtClean="0">
                <a:solidFill>
                  <a:schemeClr val="tx1"/>
                </a:solidFill>
              </a:rPr>
              <a:t>Rerum</a:t>
            </a:r>
            <a:endParaRPr lang="el-GR" sz="2000" b="1" dirty="0">
              <a:solidFill>
                <a:schemeClr val="tx1"/>
              </a:solidFill>
            </a:endParaRP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34" y="1988840"/>
            <a:ext cx="8793940" cy="37444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17783" y="5751777"/>
            <a:ext cx="590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Περισσότερες </a:t>
            </a:r>
            <a:r>
              <a:rPr lang="el-GR" dirty="0" smtClean="0">
                <a:solidFill>
                  <a:schemeClr val="tx1"/>
                </a:solidFill>
              </a:rPr>
              <a:t>πληροφορίες</a:t>
            </a:r>
            <a:r>
              <a:rPr lang="en-GB" dirty="0" smtClean="0">
                <a:solidFill>
                  <a:schemeClr val="tx1"/>
                </a:solidFill>
              </a:rPr>
              <a:t> : http://www.ict-rerum.eu</a:t>
            </a:r>
            <a:endParaRPr lang="el-GR" dirty="0">
              <a:solidFill>
                <a:schemeClr val="tx1"/>
              </a:solidFill>
            </a:endParaRP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825" y="5615924"/>
            <a:ext cx="1085182" cy="1085182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6376" y="5710493"/>
            <a:ext cx="1247588" cy="1137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4493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548680"/>
            <a:ext cx="7776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>
                <a:solidFill>
                  <a:schemeClr val="tx1"/>
                </a:solidFill>
              </a:rPr>
              <a:t>Ο Δήμος Ηρακλείου στην εποχή του </a:t>
            </a:r>
            <a:r>
              <a:rPr lang="el-GR" sz="2000" b="1" dirty="0" err="1">
                <a:solidFill>
                  <a:schemeClr val="tx1"/>
                </a:solidFill>
              </a:rPr>
              <a:t>ΙοΤ</a:t>
            </a:r>
            <a:r>
              <a:rPr lang="el-GR" sz="2000" b="1" dirty="0">
                <a:solidFill>
                  <a:schemeClr val="tx1"/>
                </a:solidFill>
              </a:rPr>
              <a:t>.</a:t>
            </a:r>
          </a:p>
          <a:p>
            <a:r>
              <a:rPr lang="el-GR" sz="2000" b="1" dirty="0" smtClean="0">
                <a:solidFill>
                  <a:schemeClr val="tx1"/>
                </a:solidFill>
              </a:rPr>
              <a:t>Προγραμματική συμφωνία με το ΙΤΕ-Ινστιτούτο πληροφορικής</a:t>
            </a:r>
            <a:endParaRPr lang="el-GR" sz="2000" b="1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47664" y="1628800"/>
            <a:ext cx="705678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chemeClr val="tx1"/>
                </a:solidFill>
              </a:rPr>
              <a:t>Η προγραμματική συμφωνία </a:t>
            </a:r>
            <a:r>
              <a:rPr lang="el-GR" dirty="0" err="1" smtClean="0">
                <a:solidFill>
                  <a:schemeClr val="tx1"/>
                </a:solidFill>
              </a:rPr>
              <a:t>περιελάμβανε</a:t>
            </a:r>
            <a:r>
              <a:rPr lang="el-GR" dirty="0" smtClean="0">
                <a:solidFill>
                  <a:schemeClr val="tx1"/>
                </a:solidFill>
              </a:rPr>
              <a:t>  :</a:t>
            </a:r>
          </a:p>
          <a:p>
            <a:endParaRPr lang="el-GR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smtClean="0">
                <a:solidFill>
                  <a:schemeClr val="tx1"/>
                </a:solidFill>
              </a:rPr>
              <a:t>Τοποθέτηση μετρητών περιβαλλοντικών δεδομένων, ποιότητας υδάτων, παράνομης κατάληψης θέσεων σε σημεία με απαγόρευση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smtClean="0">
                <a:solidFill>
                  <a:schemeClr val="tx1"/>
                </a:solidFill>
              </a:rPr>
              <a:t>Ασφαλής μεταφορά δεδομένων σε ψηφιακό αποθετήριο στο </a:t>
            </a:r>
            <a:r>
              <a:rPr lang="en-GB" dirty="0" err="1" smtClean="0">
                <a:solidFill>
                  <a:schemeClr val="tx1"/>
                </a:solidFill>
              </a:rPr>
              <a:t>datacenter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l-GR" dirty="0" smtClean="0">
                <a:solidFill>
                  <a:schemeClr val="tx1"/>
                </a:solidFill>
              </a:rPr>
              <a:t>του Δήμου.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smtClean="0">
                <a:solidFill>
                  <a:schemeClr val="tx1"/>
                </a:solidFill>
              </a:rPr>
              <a:t>Δημιουργία διαδικτυακής πύλης για την παρουσίαση των μετρήσεων.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smtClean="0">
                <a:solidFill>
                  <a:schemeClr val="tx1"/>
                </a:solidFill>
              </a:rPr>
              <a:t>Τα δεδομένα αποδίδονται είτε με </a:t>
            </a:r>
            <a:r>
              <a:rPr lang="el-GR" dirty="0">
                <a:solidFill>
                  <a:schemeClr val="tx1"/>
                </a:solidFill>
              </a:rPr>
              <a:t>υπηρεσία </a:t>
            </a:r>
            <a:r>
              <a:rPr lang="el-GR" dirty="0" err="1">
                <a:solidFill>
                  <a:schemeClr val="tx1"/>
                </a:solidFill>
              </a:rPr>
              <a:t>διεπαφής</a:t>
            </a:r>
            <a:r>
              <a:rPr lang="el-GR" dirty="0">
                <a:solidFill>
                  <a:schemeClr val="tx1"/>
                </a:solidFill>
              </a:rPr>
              <a:t> ( </a:t>
            </a:r>
            <a:r>
              <a:rPr lang="el-GR" dirty="0" err="1">
                <a:solidFill>
                  <a:schemeClr val="tx1"/>
                </a:solidFill>
              </a:rPr>
              <a:t>web</a:t>
            </a:r>
            <a:r>
              <a:rPr lang="el-GR" dirty="0">
                <a:solidFill>
                  <a:schemeClr val="tx1"/>
                </a:solidFill>
              </a:rPr>
              <a:t> </a:t>
            </a:r>
            <a:r>
              <a:rPr lang="el-GR" dirty="0" err="1">
                <a:solidFill>
                  <a:schemeClr val="tx1"/>
                </a:solidFill>
              </a:rPr>
              <a:t>service</a:t>
            </a:r>
            <a:r>
              <a:rPr lang="el-GR" dirty="0">
                <a:solidFill>
                  <a:schemeClr val="tx1"/>
                </a:solidFill>
              </a:rPr>
              <a:t> ) είτε με μορφή δομημένου αρχείου ανοικτού </a:t>
            </a:r>
            <a:r>
              <a:rPr lang="el-GR" dirty="0" err="1">
                <a:solidFill>
                  <a:schemeClr val="tx1"/>
                </a:solidFill>
              </a:rPr>
              <a:t>μορφότυπου</a:t>
            </a:r>
            <a:r>
              <a:rPr lang="el-GR" dirty="0">
                <a:solidFill>
                  <a:schemeClr val="tx1"/>
                </a:solidFill>
              </a:rPr>
              <a:t> </a:t>
            </a:r>
            <a:r>
              <a:rPr lang="el-GR" dirty="0" smtClean="0">
                <a:solidFill>
                  <a:schemeClr val="tx1"/>
                </a:solidFill>
              </a:rPr>
              <a:t>.</a:t>
            </a:r>
            <a:r>
              <a:rPr lang="el-GR" dirty="0">
                <a:solidFill>
                  <a:schemeClr val="tx1"/>
                </a:solidFill>
              </a:rPr>
              <a:t>Ο ενδιαφερόμενος μπορεί να επιλέξει το είδος της πληροφορίας που τον ενδιαφέρει, το χρονικό διάστημα και την </a:t>
            </a:r>
            <a:r>
              <a:rPr lang="el-GR" dirty="0" smtClean="0">
                <a:solidFill>
                  <a:schemeClr val="tx1"/>
                </a:solidFill>
              </a:rPr>
              <a:t>τοποθεσία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smtClean="0">
                <a:solidFill>
                  <a:schemeClr val="tx1"/>
                </a:solidFill>
              </a:rPr>
              <a:t>Επίσης παρέχονται ανοικτά δεδομένα από το εσωτερικό του οργανισμού όπως οικονομικά δεδομένα, κοινωνικά δεδομένα, δημογραφικά, στατιστικά κίνησης βιβλιοθηκών </a:t>
            </a:r>
            <a:r>
              <a:rPr lang="el-GR" dirty="0" err="1" smtClean="0">
                <a:solidFill>
                  <a:schemeClr val="tx1"/>
                </a:solidFill>
              </a:rPr>
              <a:t>κά</a:t>
            </a:r>
            <a:r>
              <a:rPr lang="el-GR" dirty="0" smtClean="0">
                <a:solidFill>
                  <a:schemeClr val="tx1"/>
                </a:solidFill>
              </a:rPr>
              <a:t> </a:t>
            </a:r>
            <a:r>
              <a:rPr lang="el-GR" dirty="0"/>
              <a:t>του μετρητή.</a:t>
            </a:r>
            <a:endParaRPr lang="el-GR" dirty="0">
              <a:solidFill>
                <a:schemeClr val="tx1"/>
              </a:solidFill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825" y="5615924"/>
            <a:ext cx="1085182" cy="1085182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0055" y="5777516"/>
            <a:ext cx="1123945" cy="1024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7842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916832"/>
            <a:ext cx="8965994" cy="49411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43608" y="692696"/>
            <a:ext cx="73448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solidFill>
                  <a:schemeClr val="tx1"/>
                </a:solidFill>
              </a:rPr>
              <a:t>Η Ψηφιακή </a:t>
            </a:r>
            <a:r>
              <a:rPr lang="el-GR" sz="2000" b="1" dirty="0">
                <a:solidFill>
                  <a:schemeClr val="tx1"/>
                </a:solidFill>
              </a:rPr>
              <a:t>πλατφόρμα </a:t>
            </a:r>
            <a:r>
              <a:rPr lang="en-US" sz="2000" b="1" dirty="0">
                <a:solidFill>
                  <a:schemeClr val="tx1"/>
                </a:solidFill>
              </a:rPr>
              <a:t>Internet of things</a:t>
            </a:r>
            <a:endParaRPr lang="el-GR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9993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9" y="1700808"/>
            <a:ext cx="9066509" cy="51571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87624" y="764704"/>
            <a:ext cx="70567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solidFill>
                  <a:schemeClr val="tx1"/>
                </a:solidFill>
              </a:rPr>
              <a:t>Ο πίνακας ελέγχου της πόλης</a:t>
            </a:r>
            <a:endParaRPr lang="el-GR" sz="2000" b="1" dirty="0">
              <a:solidFill>
                <a:schemeClr val="tx1"/>
              </a:solidFill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8384" y="5865434"/>
            <a:ext cx="1088558" cy="992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0624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44824"/>
            <a:ext cx="8827881" cy="50131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43608" y="692696"/>
            <a:ext cx="720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solidFill>
                  <a:schemeClr val="tx1"/>
                </a:solidFill>
              </a:rPr>
              <a:t>Η αποτύπωση της υποδομής</a:t>
            </a:r>
            <a:endParaRPr lang="el-GR" sz="2000" b="1" dirty="0">
              <a:solidFill>
                <a:schemeClr val="tx1"/>
              </a:solidFill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8384" y="5840762"/>
            <a:ext cx="1115616" cy="1017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8067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0808"/>
            <a:ext cx="8810304" cy="51571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15616" y="764704"/>
            <a:ext cx="71287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solidFill>
                  <a:schemeClr val="tx1"/>
                </a:solidFill>
              </a:rPr>
              <a:t>Οι μετρήσεις περιβαλλοντικών δεδομένων</a:t>
            </a:r>
            <a:endParaRPr lang="el-GR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8537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583790"/>
            <a:ext cx="6619519" cy="527421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15616" y="764704"/>
            <a:ext cx="70567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solidFill>
                  <a:schemeClr val="tx1"/>
                </a:solidFill>
              </a:rPr>
              <a:t>Η λήψη των δεδομένων</a:t>
            </a:r>
            <a:endParaRPr lang="el-GR" sz="2000" b="1" dirty="0">
              <a:solidFill>
                <a:schemeClr val="tx1"/>
              </a:solidFill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8384" y="5795184"/>
            <a:ext cx="1078961" cy="983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5555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44824"/>
            <a:ext cx="8023749" cy="46805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5022" y="908720"/>
            <a:ext cx="6984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solidFill>
                  <a:schemeClr val="tx1"/>
                </a:solidFill>
              </a:rPr>
              <a:t>Στατικά δεδομένα παραγόμενα εντός του οργανισμού</a:t>
            </a:r>
            <a:endParaRPr lang="el-GR" sz="2000" b="1" dirty="0">
              <a:solidFill>
                <a:schemeClr val="tx1"/>
              </a:solidFill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0392" y="5906420"/>
            <a:ext cx="1043608" cy="951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1298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44824"/>
            <a:ext cx="8149156" cy="48965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71600" y="764704"/>
            <a:ext cx="72728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solidFill>
                  <a:schemeClr val="tx1"/>
                </a:solidFill>
              </a:rPr>
              <a:t>Τα δημογραφικά δεδομένα</a:t>
            </a:r>
            <a:endParaRPr lang="el-GR" sz="2000" b="1" dirty="0">
              <a:solidFill>
                <a:schemeClr val="tx1"/>
              </a:solidFill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9683" y="5596232"/>
            <a:ext cx="1383795" cy="1261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7578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844824"/>
            <a:ext cx="7648987" cy="48965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87624" y="764704"/>
            <a:ext cx="70009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solidFill>
                  <a:schemeClr val="tx1"/>
                </a:solidFill>
              </a:rPr>
              <a:t>Το </a:t>
            </a:r>
            <a:r>
              <a:rPr lang="en-GB" sz="2000" b="1" dirty="0" smtClean="0">
                <a:solidFill>
                  <a:schemeClr val="tx1"/>
                </a:solidFill>
              </a:rPr>
              <a:t>API</a:t>
            </a:r>
            <a:endParaRPr lang="el-GR" sz="2000" b="1" dirty="0">
              <a:solidFill>
                <a:schemeClr val="tx1"/>
              </a:solidFill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7652" y="5877272"/>
            <a:ext cx="971508" cy="885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5908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844824"/>
            <a:ext cx="7832514" cy="50131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43608" y="764704"/>
            <a:ext cx="720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chemeClr val="tx1"/>
                </a:solidFill>
              </a:rPr>
              <a:t>Urban agenda &amp; Digital transition</a:t>
            </a:r>
            <a:endParaRPr lang="el-GR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0133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692696"/>
            <a:ext cx="720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solidFill>
                  <a:schemeClr val="tx1"/>
                </a:solidFill>
              </a:rPr>
              <a:t>Το άμεσο μέλλον</a:t>
            </a:r>
            <a:endParaRPr lang="el-GR" sz="2000" b="1" dirty="0">
              <a:solidFill>
                <a:schemeClr val="tx1"/>
              </a:solidFill>
            </a:endParaRP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5764128"/>
            <a:ext cx="1085182" cy="108518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15616" y="2132856"/>
            <a:ext cx="77768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chemeClr val="tx1"/>
                </a:solidFill>
              </a:rPr>
              <a:t>Νέα προγραμματική συμφωνία με το ΙΤΕ – Ινστιτούτο πληροφορικής που θα αναπτύξει τους τομείς μετρήσεων :</a:t>
            </a:r>
          </a:p>
          <a:p>
            <a:endParaRPr lang="el-GR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smtClean="0">
                <a:solidFill>
                  <a:schemeClr val="tx1"/>
                </a:solidFill>
              </a:rPr>
              <a:t>Ενεργειακές μετρήσεις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smtClean="0">
                <a:solidFill>
                  <a:schemeClr val="tx1"/>
                </a:solidFill>
              </a:rPr>
              <a:t>Κυκλοφοριακές μετρήσεις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smtClean="0">
                <a:solidFill>
                  <a:schemeClr val="tx1"/>
                </a:solidFill>
              </a:rPr>
              <a:t>Μετρήσεις θορύβου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smtClean="0">
                <a:solidFill>
                  <a:schemeClr val="tx1"/>
                </a:solidFill>
              </a:rPr>
              <a:t>Στατικής εξέλιξης ιστορικών κατασκευών</a:t>
            </a:r>
          </a:p>
          <a:p>
            <a:endParaRPr lang="el-GR" dirty="0">
              <a:solidFill>
                <a:schemeClr val="tx1"/>
              </a:solidFill>
            </a:endParaRP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2267" y="5877271"/>
            <a:ext cx="1066046" cy="97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1539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620688"/>
            <a:ext cx="6912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chemeClr val="tx1"/>
                </a:solidFill>
              </a:rPr>
              <a:t>Τελικά</a:t>
            </a:r>
            <a:endParaRPr lang="el-GR" sz="2400" b="1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1628800"/>
            <a:ext cx="867160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2400" b="1" dirty="0" smtClean="0">
                <a:solidFill>
                  <a:schemeClr val="tx1"/>
                </a:solidFill>
              </a:rPr>
              <a:t>Η έξυπνη πόλη είναι μια πολιτική πρόκληση </a:t>
            </a:r>
          </a:p>
          <a:p>
            <a:pPr algn="just"/>
            <a:r>
              <a:rPr lang="el-GR" sz="2400" b="1" dirty="0" smtClean="0">
                <a:solidFill>
                  <a:schemeClr val="tx1"/>
                </a:solidFill>
              </a:rPr>
              <a:t>και όχι τεχνολογική</a:t>
            </a:r>
            <a:r>
              <a:rPr lang="en-GB" sz="2400" b="1" dirty="0" smtClean="0">
                <a:solidFill>
                  <a:schemeClr val="tx1"/>
                </a:solidFill>
              </a:rPr>
              <a:t>.</a:t>
            </a:r>
            <a:endParaRPr lang="el-GR" sz="2400" b="1" dirty="0" smtClean="0">
              <a:solidFill>
                <a:schemeClr val="tx1"/>
              </a:solidFill>
            </a:endParaRPr>
          </a:p>
          <a:p>
            <a:pPr algn="just"/>
            <a:endParaRPr lang="en-GB" sz="2400" b="1" dirty="0" smtClean="0">
              <a:solidFill>
                <a:schemeClr val="tx1"/>
              </a:solidFill>
            </a:endParaRPr>
          </a:p>
          <a:p>
            <a:pPr algn="just"/>
            <a:r>
              <a:rPr lang="el-GR" dirty="0" smtClean="0">
                <a:solidFill>
                  <a:schemeClr val="tx1"/>
                </a:solidFill>
              </a:rPr>
              <a:t>Η πρόκληση είναι :</a:t>
            </a:r>
          </a:p>
          <a:p>
            <a:pPr algn="just"/>
            <a:r>
              <a:rPr lang="el-GR" dirty="0" smtClean="0">
                <a:solidFill>
                  <a:schemeClr val="tx1"/>
                </a:solidFill>
              </a:rPr>
              <a:t>Πως </a:t>
            </a:r>
            <a:r>
              <a:rPr lang="el-GR" dirty="0">
                <a:solidFill>
                  <a:schemeClr val="tx1"/>
                </a:solidFill>
              </a:rPr>
              <a:t>θα χρησιμοποιηθούν τα δεδομένα ώστε η διοίκηση της πόλης να παίρνει καλύτερες αποφάσεις </a:t>
            </a:r>
            <a:r>
              <a:rPr lang="el-GR" dirty="0" smtClean="0">
                <a:solidFill>
                  <a:schemeClr val="tx1"/>
                </a:solidFill>
              </a:rPr>
              <a:t>&amp; να </a:t>
            </a:r>
            <a:r>
              <a:rPr lang="el-GR" dirty="0">
                <a:solidFill>
                  <a:schemeClr val="tx1"/>
                </a:solidFill>
              </a:rPr>
              <a:t>δώσει στους πολίτες τα δεδομένα ώστε να χρησιμοποιηθούν με όλους τους διαφορετικούς τρόπους που θα επιλέξει ο καθένας </a:t>
            </a:r>
            <a:endParaRPr lang="el-GR" dirty="0" smtClean="0">
              <a:solidFill>
                <a:schemeClr val="tx1"/>
              </a:solidFill>
            </a:endParaRPr>
          </a:p>
          <a:p>
            <a:pPr algn="just"/>
            <a:endParaRPr lang="el-GR" dirty="0">
              <a:solidFill>
                <a:schemeClr val="tx1"/>
              </a:solidFill>
            </a:endParaRPr>
          </a:p>
          <a:p>
            <a:pPr algn="just"/>
            <a:r>
              <a:rPr lang="el-GR" dirty="0">
                <a:solidFill>
                  <a:schemeClr val="tx1"/>
                </a:solidFill>
              </a:rPr>
              <a:t>Αυτός ο τρόπος σκέψης εξηγεί γιατί η ανάπτυξη μιας κοινής υποδομής συλλογής και διαχείρισης των δεδομένων είναι στις </a:t>
            </a:r>
            <a:r>
              <a:rPr lang="el-GR" dirty="0" smtClean="0">
                <a:solidFill>
                  <a:schemeClr val="tx1"/>
                </a:solidFill>
              </a:rPr>
              <a:t>στρατηγικές </a:t>
            </a:r>
            <a:r>
              <a:rPr lang="el-GR" dirty="0">
                <a:solidFill>
                  <a:schemeClr val="tx1"/>
                </a:solidFill>
              </a:rPr>
              <a:t>επιλογές </a:t>
            </a:r>
            <a:r>
              <a:rPr lang="el-GR" dirty="0" smtClean="0">
                <a:solidFill>
                  <a:schemeClr val="tx1"/>
                </a:solidFill>
              </a:rPr>
              <a:t>του Ηρακλείου.</a:t>
            </a:r>
          </a:p>
          <a:p>
            <a:pPr algn="just"/>
            <a:endParaRPr lang="el-GR" dirty="0" smtClean="0">
              <a:solidFill>
                <a:schemeClr val="tx1"/>
              </a:solidFill>
            </a:endParaRPr>
          </a:p>
          <a:p>
            <a:pPr algn="just"/>
            <a:r>
              <a:rPr lang="el-GR" b="1" dirty="0" smtClean="0">
                <a:solidFill>
                  <a:schemeClr val="tx1"/>
                </a:solidFill>
              </a:rPr>
              <a:t>Αισθητήρες</a:t>
            </a:r>
            <a:r>
              <a:rPr lang="el-GR" b="1" dirty="0">
                <a:solidFill>
                  <a:schemeClr val="tx1"/>
                </a:solidFill>
              </a:rPr>
              <a:t> ανοικτού κώδικα, με κοινά πρότυπα</a:t>
            </a:r>
            <a:r>
              <a:rPr lang="el-GR" b="1">
                <a:solidFill>
                  <a:schemeClr val="tx1"/>
                </a:solidFill>
              </a:rPr>
              <a:t>, </a:t>
            </a:r>
            <a:r>
              <a:rPr lang="el-GR" b="1" smtClean="0">
                <a:solidFill>
                  <a:schemeClr val="tx1"/>
                </a:solidFill>
              </a:rPr>
              <a:t>συνδεδεμέν</a:t>
            </a:r>
            <a:r>
              <a:rPr lang="el-GR" b="1">
                <a:solidFill>
                  <a:schemeClr val="tx1"/>
                </a:solidFill>
              </a:rPr>
              <a:t>α</a:t>
            </a:r>
            <a:r>
              <a:rPr lang="el-GR" b="1" smtClean="0">
                <a:solidFill>
                  <a:schemeClr val="tx1"/>
                </a:solidFill>
              </a:rPr>
              <a:t> </a:t>
            </a:r>
            <a:r>
              <a:rPr lang="el-GR" b="1" dirty="0">
                <a:solidFill>
                  <a:schemeClr val="tx1"/>
                </a:solidFill>
              </a:rPr>
              <a:t>σε </a:t>
            </a:r>
            <a:r>
              <a:rPr lang="el-GR" b="1" dirty="0" err="1">
                <a:solidFill>
                  <a:schemeClr val="tx1"/>
                </a:solidFill>
              </a:rPr>
              <a:t>datacenter</a:t>
            </a:r>
            <a:r>
              <a:rPr lang="el-GR" b="1" dirty="0">
                <a:solidFill>
                  <a:schemeClr val="tx1"/>
                </a:solidFill>
              </a:rPr>
              <a:t> που διαχειρίζεται η ίδια η πόλη</a:t>
            </a:r>
            <a:r>
              <a:rPr lang="el-GR" b="1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endParaRPr lang="el-GR" dirty="0">
              <a:solidFill>
                <a:schemeClr val="tx1"/>
              </a:solidFill>
            </a:endParaRPr>
          </a:p>
          <a:p>
            <a:pPr algn="just"/>
            <a:r>
              <a:rPr lang="el-GR" dirty="0">
                <a:solidFill>
                  <a:schemeClr val="tx1"/>
                </a:solidFill>
              </a:rPr>
              <a:t>Δηλαδή η πόλη θέλει να διατηρήσει υπό τον έλεγχο της και να προστατέψει τα δεδομένα των κατοίκων ενώ ταυτόχρονα παραχωρεί τα δεδομένα που της ανήκουν στους πολίτες και τις επιχειρήσεις </a:t>
            </a:r>
            <a:r>
              <a:rPr lang="el-GR" dirty="0" smtClean="0">
                <a:solidFill>
                  <a:schemeClr val="tx1"/>
                </a:solidFill>
              </a:rPr>
              <a:t>.</a:t>
            </a:r>
            <a:endParaRPr lang="el-G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343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692696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el-GR" sz="2400" b="1" dirty="0">
                <a:solidFill>
                  <a:prstClr val="black"/>
                </a:solidFill>
                <a:ea typeface="+mj-ea"/>
              </a:rPr>
              <a:t>Οι αστικές ταυτότητες του Ηρακλείου</a:t>
            </a:r>
            <a:endParaRPr lang="el-GR" dirty="0"/>
          </a:p>
        </p:txBody>
      </p:sp>
      <p:sp>
        <p:nvSpPr>
          <p:cNvPr id="3" name="TextBox 2"/>
          <p:cNvSpPr txBox="1"/>
          <p:nvPr/>
        </p:nvSpPr>
        <p:spPr>
          <a:xfrm>
            <a:off x="1190154" y="1628800"/>
            <a:ext cx="737828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914400">
              <a:defRPr/>
            </a:pPr>
            <a:r>
              <a:rPr lang="el-GR" sz="1600" dirty="0">
                <a:solidFill>
                  <a:prstClr val="black"/>
                </a:solidFill>
                <a:latin typeface="Calibri" panose="020F0502020204030204" pitchFamily="34" charset="0"/>
                <a:cs typeface="+mn-cs"/>
              </a:rPr>
              <a:t>Στόχος μας είναι να ισχυροποιήσουμε το Ηράκλειο ως ισχυρό </a:t>
            </a:r>
            <a:r>
              <a:rPr lang="el-GR" sz="1600" b="1" dirty="0">
                <a:solidFill>
                  <a:prstClr val="black"/>
                </a:solidFill>
                <a:latin typeface="Calibri" panose="020F0502020204030204" pitchFamily="34" charset="0"/>
                <a:cs typeface="+mn-cs"/>
              </a:rPr>
              <a:t>κέντρο της Μεσογείου</a:t>
            </a:r>
            <a:r>
              <a:rPr lang="el-GR" sz="1600" dirty="0">
                <a:solidFill>
                  <a:prstClr val="black"/>
                </a:solidFill>
                <a:latin typeface="Calibri" panose="020F0502020204030204" pitchFamily="34" charset="0"/>
                <a:cs typeface="+mn-cs"/>
              </a:rPr>
              <a:t>.</a:t>
            </a:r>
          </a:p>
          <a:p>
            <a:pPr lvl="0" algn="just" defTabSz="914400">
              <a:defRPr/>
            </a:pPr>
            <a:endParaRPr lang="el-GR" sz="1600" dirty="0">
              <a:solidFill>
                <a:prstClr val="black"/>
              </a:solidFill>
              <a:latin typeface="Calibri" panose="020F0502020204030204" pitchFamily="34" charset="0"/>
              <a:cs typeface="+mn-cs"/>
            </a:endParaRPr>
          </a:p>
          <a:p>
            <a:pPr marL="285750" lvl="0" indent="-285750" algn="just" defTabSz="914400">
              <a:buFont typeface="Arial" panose="020B0604020202020204" pitchFamily="34" charset="0"/>
              <a:buChar char="•"/>
              <a:defRPr/>
            </a:pPr>
            <a:r>
              <a:rPr lang="el-GR" sz="1600" dirty="0">
                <a:solidFill>
                  <a:prstClr val="black"/>
                </a:solidFill>
                <a:latin typeface="Calibri" panose="020F0502020204030204" pitchFamily="34" charset="0"/>
                <a:cs typeface="+mn-cs"/>
              </a:rPr>
              <a:t>Θέλουμε το </a:t>
            </a:r>
            <a:r>
              <a:rPr lang="el-GR" sz="1600" b="1" dirty="0">
                <a:solidFill>
                  <a:prstClr val="black"/>
                </a:solidFill>
                <a:latin typeface="Calibri" panose="020F0502020204030204" pitchFamily="34" charset="0"/>
                <a:cs typeface="+mn-cs"/>
              </a:rPr>
              <a:t>Ηράκλειο –πόλη ανθεκτική</a:t>
            </a:r>
            <a:r>
              <a:rPr lang="el-GR" sz="1600" dirty="0">
                <a:solidFill>
                  <a:prstClr val="black"/>
                </a:solidFill>
                <a:latin typeface="Calibri" panose="020F0502020204030204" pitchFamily="34" charset="0"/>
                <a:cs typeface="+mn-cs"/>
              </a:rPr>
              <a:t>, με αποτελεσματικές υποδομές κοινωνικής στήριξης, ανθρωποκεντρικά δομημένη κοινωνική πολιτική, συμμετοχικά δίκτυα αλληλεγγύης, οργανωμένες δομές πολιτικής προστασίας, προστασία της απασχόλησης και της ασφάλειας των πολιτών </a:t>
            </a:r>
          </a:p>
          <a:p>
            <a:pPr marL="285750" lvl="0" indent="-285750" algn="just" defTabSz="914400">
              <a:buFont typeface="Arial" panose="020B0604020202020204" pitchFamily="34" charset="0"/>
              <a:buChar char="•"/>
              <a:defRPr/>
            </a:pPr>
            <a:r>
              <a:rPr lang="el-GR" sz="1600" b="1" dirty="0">
                <a:solidFill>
                  <a:prstClr val="black"/>
                </a:solidFill>
                <a:latin typeface="Calibri" panose="020F0502020204030204" pitchFamily="34" charset="0"/>
                <a:cs typeface="+mn-cs"/>
              </a:rPr>
              <a:t>Ηράκλειο με ισχυρή πολιτιστική και Τουριστική ταυτότητα</a:t>
            </a:r>
            <a:r>
              <a:rPr lang="el-GR" sz="1600" dirty="0">
                <a:solidFill>
                  <a:prstClr val="black"/>
                </a:solidFill>
                <a:latin typeface="Calibri" panose="020F0502020204030204" pitchFamily="34" charset="0"/>
                <a:cs typeface="+mn-cs"/>
              </a:rPr>
              <a:t>, πόλη φάρο πολιτισμού , με ισχυρή δημιουργική βιομηχανία, ελκυστικές τουριστικές υπηρεσίες και προϊόντα , με ισχυρή συνεισφορά στην τοπική οικονομία.  </a:t>
            </a:r>
          </a:p>
          <a:p>
            <a:pPr marL="285750" lvl="0" indent="-285750" algn="just" defTabSz="914400">
              <a:buFont typeface="Arial" panose="020B0604020202020204" pitchFamily="34" charset="0"/>
              <a:buChar char="•"/>
              <a:defRPr/>
            </a:pPr>
            <a:r>
              <a:rPr lang="el-GR" sz="1600" b="1" dirty="0">
                <a:solidFill>
                  <a:prstClr val="black"/>
                </a:solidFill>
                <a:latin typeface="Calibri" panose="020F0502020204030204" pitchFamily="34" charset="0"/>
                <a:cs typeface="+mn-cs"/>
              </a:rPr>
              <a:t>Ηράκλειο, πραγματικά Έξυπνη Πόλη</a:t>
            </a:r>
            <a:r>
              <a:rPr lang="el-GR" sz="1600" dirty="0">
                <a:solidFill>
                  <a:prstClr val="black"/>
                </a:solidFill>
                <a:latin typeface="Calibri" panose="020F0502020204030204" pitchFamily="34" charset="0"/>
                <a:cs typeface="+mn-cs"/>
              </a:rPr>
              <a:t> -τόπος καινοτομίας, ανάπτυξης της επιχειρηματικότητας, βελτιωμένης ποιότητας ζωής, ηλεκτρονικής και συμμετοχικής διακυβέρνησης. </a:t>
            </a:r>
          </a:p>
          <a:p>
            <a:pPr lvl="0" algn="just" defTabSz="914400">
              <a:defRPr/>
            </a:pPr>
            <a:endParaRPr lang="el-GR" sz="1600" dirty="0">
              <a:solidFill>
                <a:prstClr val="black"/>
              </a:solidFill>
              <a:latin typeface="Calibri" panose="020F0502020204030204" pitchFamily="34" charset="0"/>
              <a:cs typeface="+mn-cs"/>
            </a:endParaRPr>
          </a:p>
          <a:p>
            <a:pPr lvl="0" algn="just" defTabSz="914400">
              <a:defRPr/>
            </a:pPr>
            <a:r>
              <a:rPr lang="el-GR" sz="1600" dirty="0">
                <a:solidFill>
                  <a:prstClr val="black"/>
                </a:solidFill>
                <a:latin typeface="Calibri" panose="020F0502020204030204" pitchFamily="34" charset="0"/>
                <a:cs typeface="+mn-cs"/>
              </a:rPr>
              <a:t>Ταυτόχρονα προωθούμε ένα </a:t>
            </a:r>
            <a:r>
              <a:rPr lang="el-GR" sz="1600" b="1" dirty="0">
                <a:solidFill>
                  <a:prstClr val="black"/>
                </a:solidFill>
                <a:latin typeface="Calibri" panose="020F0502020204030204" pitchFamily="34" charset="0"/>
                <a:cs typeface="+mn-cs"/>
              </a:rPr>
              <a:t>νέο ηθικό συμβόλαιο</a:t>
            </a:r>
            <a:r>
              <a:rPr lang="el-GR" sz="1600" dirty="0">
                <a:solidFill>
                  <a:prstClr val="black"/>
                </a:solidFill>
                <a:latin typeface="Calibri" panose="020F0502020204030204" pitchFamily="34" charset="0"/>
                <a:cs typeface="+mn-cs"/>
              </a:rPr>
              <a:t> της Δημοτικής αρχής με τους πολίτες που στηρίζεται στη διαφάνεια, την νομιμότητα και την αξιοκρατία. Ενθαρρύνουμε τους πολίτες να συμβάλλουν με τις προτάσεις , τις ιδέες τους και την εθελοντική συμμετοχή τους στη διαμόρφωση ενός αποτελεσματικού </a:t>
            </a:r>
            <a:r>
              <a:rPr lang="el-GR" sz="1600" b="1" dirty="0">
                <a:solidFill>
                  <a:prstClr val="black"/>
                </a:solidFill>
                <a:latin typeface="Calibri" panose="020F0502020204030204" pitchFamily="34" charset="0"/>
                <a:cs typeface="+mn-cs"/>
              </a:rPr>
              <a:t>συμμετοχικού μοντέλου τοπικής δημοκρατίας</a:t>
            </a:r>
            <a:r>
              <a:rPr lang="el-GR" sz="1600" dirty="0">
                <a:solidFill>
                  <a:prstClr val="black"/>
                </a:solidFill>
                <a:latin typeface="Calibri" panose="020F0502020204030204" pitchFamily="34" charset="0"/>
                <a:cs typeface="+mn-cs"/>
              </a:rPr>
              <a:t>.</a:t>
            </a:r>
            <a:endParaRPr lang="en-US" sz="1600" dirty="0">
              <a:solidFill>
                <a:prstClr val="black"/>
              </a:solidFill>
              <a:latin typeface="Calibri" panose="020F0502020204030204" pitchFamily="34" charset="0"/>
              <a:cs typeface="+mn-cs"/>
            </a:endParaRPr>
          </a:p>
          <a:p>
            <a:pPr lvl="0" algn="just" defTabSz="914400">
              <a:defRPr/>
            </a:pPr>
            <a:endParaRPr lang="en-US" sz="1600" dirty="0">
              <a:solidFill>
                <a:prstClr val="black"/>
              </a:solidFill>
              <a:latin typeface="Calibri" panose="020F0502020204030204" pitchFamily="34" charset="0"/>
              <a:cs typeface="+mn-cs"/>
            </a:endParaRPr>
          </a:p>
          <a:p>
            <a:pPr lvl="0" algn="just" defTabSz="914400">
              <a:defRPr/>
            </a:pPr>
            <a:r>
              <a:rPr lang="en-US" sz="1600" dirty="0">
                <a:solidFill>
                  <a:prstClr val="black"/>
                </a:solidFill>
                <a:latin typeface="Calibri" panose="020F0502020204030204" pitchFamily="34" charset="0"/>
                <a:cs typeface="+mn-cs"/>
              </a:rPr>
              <a:t>*</a:t>
            </a:r>
            <a:r>
              <a:rPr lang="el-GR" sz="1600" dirty="0">
                <a:solidFill>
                  <a:prstClr val="black"/>
                </a:solidFill>
                <a:latin typeface="Calibri" panose="020F0502020204030204" pitchFamily="34" charset="0"/>
                <a:cs typeface="+mn-cs"/>
              </a:rPr>
              <a:t>Από το επιχειρησιακό σχέδιο του Δήμου Ηρακλείου</a:t>
            </a:r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73" y="5589240"/>
            <a:ext cx="1085182" cy="1085182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2360" y="5827808"/>
            <a:ext cx="1095763" cy="999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330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628800"/>
            <a:ext cx="5268416" cy="39513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91680" y="5805264"/>
            <a:ext cx="7128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>
                <a:solidFill>
                  <a:schemeClr val="tx1"/>
                </a:solidFill>
              </a:rPr>
              <a:t>Το Σχέδιο Βιώσιμης Αστικής Ανάπτυξης του Δήμου Ηρακλείου αξιολογήθηκε ως ένα από τα δύο πιο </a:t>
            </a:r>
            <a:r>
              <a:rPr lang="el-GR" sz="1600" dirty="0" smtClean="0">
                <a:solidFill>
                  <a:schemeClr val="tx1"/>
                </a:solidFill>
              </a:rPr>
              <a:t>ολοκληρωμένα στην Ελλάδα  από το </a:t>
            </a:r>
            <a:r>
              <a:rPr lang="en-US" sz="1600" dirty="0" smtClean="0">
                <a:solidFill>
                  <a:schemeClr val="tx1"/>
                </a:solidFill>
              </a:rPr>
              <a:t>Urban </a:t>
            </a:r>
            <a:r>
              <a:rPr lang="en-US" sz="1600" dirty="0">
                <a:solidFill>
                  <a:schemeClr val="tx1"/>
                </a:solidFill>
              </a:rPr>
              <a:t>D</a:t>
            </a:r>
            <a:r>
              <a:rPr lang="en-US" sz="1600" dirty="0" smtClean="0">
                <a:solidFill>
                  <a:schemeClr val="tx1"/>
                </a:solidFill>
              </a:rPr>
              <a:t>evelopers Network</a:t>
            </a:r>
            <a:r>
              <a:rPr lang="el-GR" sz="1600" dirty="0" smtClean="0">
                <a:solidFill>
                  <a:schemeClr val="tx1"/>
                </a:solidFill>
              </a:rPr>
              <a:t>.</a:t>
            </a:r>
            <a:endParaRPr lang="el-GR" sz="16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3608" y="572651"/>
            <a:ext cx="7344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schemeClr val="tx1"/>
                </a:solidFill>
              </a:rPr>
              <a:t>Το Σχέδιο Βιώσιμης Αστικής </a:t>
            </a:r>
            <a:r>
              <a:rPr lang="el-GR" sz="2400" b="1" dirty="0" smtClean="0">
                <a:solidFill>
                  <a:schemeClr val="tx1"/>
                </a:solidFill>
              </a:rPr>
              <a:t>Ανάπτυξης</a:t>
            </a:r>
            <a:r>
              <a:rPr lang="en-US" sz="2400" b="1" dirty="0" smtClean="0">
                <a:solidFill>
                  <a:schemeClr val="tx1"/>
                </a:solidFill>
              </a:rPr>
              <a:t>.</a:t>
            </a:r>
          </a:p>
          <a:p>
            <a:r>
              <a:rPr lang="el-GR" sz="2400" b="1" dirty="0" smtClean="0">
                <a:solidFill>
                  <a:schemeClr val="tx1"/>
                </a:solidFill>
              </a:rPr>
              <a:t>Ένα χρηματοδοτικό πρόγραμμα 15.000.000 €</a:t>
            </a:r>
            <a:r>
              <a:rPr lang="el-GR" sz="2400" b="1" dirty="0" smtClean="0"/>
              <a:t> </a:t>
            </a:r>
            <a:endParaRPr lang="el-GR" sz="2400" b="1" dirty="0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5642684"/>
            <a:ext cx="1085182" cy="1085182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1661" y="5805263"/>
            <a:ext cx="1108660" cy="1010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641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4090" y="1628800"/>
            <a:ext cx="770485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chemeClr val="tx1"/>
                </a:solidFill>
              </a:rPr>
              <a:t>Μια δεκαετής πορεία με :</a:t>
            </a:r>
          </a:p>
          <a:p>
            <a:endParaRPr lang="el-GR" b="1" dirty="0" smtClean="0">
              <a:solidFill>
                <a:schemeClr val="tx1"/>
              </a:solidFill>
            </a:endParaRPr>
          </a:p>
          <a:p>
            <a:r>
              <a:rPr lang="el-GR" b="1" dirty="0" smtClean="0">
                <a:solidFill>
                  <a:schemeClr val="tx1"/>
                </a:solidFill>
              </a:rPr>
              <a:t>ΣΤΡΑΤΗΓΙΚΗ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altLang="el-GR" dirty="0" smtClean="0">
                <a:solidFill>
                  <a:schemeClr val="tx1"/>
                </a:solidFill>
              </a:rPr>
              <a:t>Καταστατικός χάρτης υποχρεώσεων των Δημοτικών αρχών έναντι των πολιτών στην «κοινωνία της γνώσης» </a:t>
            </a:r>
            <a:r>
              <a:rPr lang="el-GR" altLang="el-GR" dirty="0">
                <a:solidFill>
                  <a:schemeClr val="tx1"/>
                </a:solidFill>
              </a:rPr>
              <a:t>(27/3/2009 </a:t>
            </a:r>
            <a:r>
              <a:rPr lang="el-GR" altLang="el-GR" dirty="0" smtClean="0">
                <a:solidFill>
                  <a:schemeClr val="tx1"/>
                </a:solidFill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altLang="el-GR" dirty="0" smtClean="0">
                <a:solidFill>
                  <a:schemeClr val="tx1"/>
                </a:solidFill>
              </a:rPr>
              <a:t>Στρατηγικός σχεδιασμός </a:t>
            </a:r>
            <a:r>
              <a:rPr lang="el-GR" altLang="el-GR" dirty="0">
                <a:solidFill>
                  <a:schemeClr val="tx1"/>
                </a:solidFill>
              </a:rPr>
              <a:t>«Ηράκλειο, έξυπνη πόλη» </a:t>
            </a:r>
            <a:r>
              <a:rPr lang="el-GR" altLang="el-GR" dirty="0" smtClean="0">
                <a:solidFill>
                  <a:schemeClr val="tx1"/>
                </a:solidFill>
              </a:rPr>
              <a:t>(</a:t>
            </a:r>
            <a:r>
              <a:rPr lang="el-GR" altLang="el-GR" dirty="0">
                <a:solidFill>
                  <a:schemeClr val="tx1"/>
                </a:solidFill>
              </a:rPr>
              <a:t>Άνοιξη </a:t>
            </a:r>
            <a:r>
              <a:rPr lang="el-GR" altLang="el-GR" dirty="0" smtClean="0">
                <a:solidFill>
                  <a:schemeClr val="tx1"/>
                </a:solidFill>
              </a:rPr>
              <a:t>2016</a:t>
            </a:r>
            <a:r>
              <a:rPr lang="en-US" altLang="el-GR" dirty="0" smtClean="0">
                <a:solidFill>
                  <a:schemeClr val="tx1"/>
                </a:solidFill>
              </a:rPr>
              <a:t>)</a:t>
            </a:r>
            <a:endParaRPr lang="el-GR" altLang="el-GR" dirty="0" smtClean="0">
              <a:solidFill>
                <a:schemeClr val="tx1"/>
              </a:solidFill>
            </a:endParaRPr>
          </a:p>
          <a:p>
            <a:endParaRPr lang="el-GR" altLang="el-GR" b="1" dirty="0" smtClean="0">
              <a:solidFill>
                <a:schemeClr val="tx1"/>
              </a:solidFill>
            </a:endParaRPr>
          </a:p>
          <a:p>
            <a:r>
              <a:rPr lang="el-GR" altLang="el-GR" b="1" dirty="0" smtClean="0">
                <a:solidFill>
                  <a:schemeClr val="tx1"/>
                </a:solidFill>
              </a:rPr>
              <a:t>ΣΥΝΕΡΓΑΣΙΕΣ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altLang="el-GR" dirty="0" smtClean="0">
                <a:solidFill>
                  <a:schemeClr val="tx1"/>
                </a:solidFill>
              </a:rPr>
              <a:t>Επιτροπή «Ηράκλειο, έξυπνη πόλη» από το 2011</a:t>
            </a:r>
          </a:p>
          <a:p>
            <a:endParaRPr lang="en-GB" altLang="el-GR" dirty="0" smtClean="0">
              <a:solidFill>
                <a:schemeClr val="tx1"/>
              </a:solidFill>
            </a:endParaRPr>
          </a:p>
          <a:p>
            <a:r>
              <a:rPr lang="el-GR" altLang="el-GR" b="1" dirty="0" smtClean="0">
                <a:solidFill>
                  <a:schemeClr val="tx1"/>
                </a:solidFill>
              </a:rPr>
              <a:t>ΟΔΙΚΟΣ ΧΑΡΤΗΣ ΕΡΓΩΝ</a:t>
            </a:r>
          </a:p>
          <a:p>
            <a:endParaRPr lang="en-GB" altLang="el-GR" b="1" dirty="0" smtClean="0">
              <a:solidFill>
                <a:schemeClr val="tx1"/>
              </a:solidFill>
            </a:endParaRPr>
          </a:p>
          <a:p>
            <a:r>
              <a:rPr lang="en-GB" altLang="el-GR" b="1" dirty="0" smtClean="0">
                <a:solidFill>
                  <a:schemeClr val="tx1"/>
                </a:solidFill>
              </a:rPr>
              <a:t>BRANDING</a:t>
            </a:r>
            <a:endParaRPr lang="el-GR" dirty="0">
              <a:solidFill>
                <a:schemeClr val="tx1"/>
              </a:solidFill>
            </a:endParaRP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09" y="5604192"/>
            <a:ext cx="1085182" cy="108518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15616" y="836712"/>
            <a:ext cx="69611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solidFill>
                  <a:schemeClr val="tx1"/>
                </a:solidFill>
              </a:rPr>
              <a:t>Πως δουλεύουμε</a:t>
            </a:r>
            <a:r>
              <a:rPr lang="en-GB" sz="2000" b="1" dirty="0" smtClean="0"/>
              <a:t> </a:t>
            </a:r>
            <a:endParaRPr lang="el-GR" sz="2000" b="1" dirty="0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8878" y="5714096"/>
            <a:ext cx="1263261" cy="1151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9914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734196"/>
            <a:ext cx="2049065" cy="567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843" name="Text Box 9"/>
          <p:cNvSpPr txBox="1">
            <a:spLocks noChangeArrowheads="1"/>
          </p:cNvSpPr>
          <p:nvPr/>
        </p:nvSpPr>
        <p:spPr bwMode="auto">
          <a:xfrm>
            <a:off x="899591" y="563851"/>
            <a:ext cx="758777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el-GR" altLang="el-GR" sz="2400" b="1" dirty="0">
                <a:latin typeface="Arial" panose="020B0604020202020204" pitchFamily="34" charset="0"/>
              </a:rPr>
              <a:t>Η τοποθέτηση στην ανταγωνιστική αγορά.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el-GR" altLang="el-GR" sz="2400" b="1" dirty="0">
                <a:latin typeface="Arial" panose="020B0604020202020204" pitchFamily="34" charset="0"/>
              </a:rPr>
              <a:t>Το </a:t>
            </a:r>
            <a:r>
              <a:rPr lang="en-US" altLang="el-GR" sz="2400" b="1" dirty="0">
                <a:latin typeface="Arial" panose="020B0604020202020204" pitchFamily="34" charset="0"/>
              </a:rPr>
              <a:t>city positioning </a:t>
            </a:r>
            <a:r>
              <a:rPr lang="el-GR" altLang="el-GR" sz="2400" b="1" dirty="0">
                <a:latin typeface="Arial" panose="020B0604020202020204" pitchFamily="34" charset="0"/>
              </a:rPr>
              <a:t>του «Ηράκλειο, έξυπνη πόλη»</a:t>
            </a:r>
            <a:r>
              <a:rPr lang="en-US" altLang="el-GR" sz="2400" b="1" dirty="0">
                <a:latin typeface="Arial" panose="020B0604020202020204" pitchFamily="34" charset="0"/>
              </a:rPr>
              <a:t> </a:t>
            </a:r>
            <a:endParaRPr lang="en-GB" altLang="el-GR" sz="2400" b="1" dirty="0">
              <a:latin typeface="Arial" panose="020B0604020202020204" pitchFamily="34" charset="0"/>
            </a:endParaRPr>
          </a:p>
        </p:txBody>
      </p:sp>
      <p:sp>
        <p:nvSpPr>
          <p:cNvPr id="35844" name="TextBox 3"/>
          <p:cNvSpPr txBox="1">
            <a:spLocks noChangeArrowheads="1"/>
          </p:cNvSpPr>
          <p:nvPr/>
        </p:nvSpPr>
        <p:spPr bwMode="auto">
          <a:xfrm>
            <a:off x="1475656" y="1852561"/>
            <a:ext cx="727280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eaLnBrk="1" hangingPunct="1">
              <a:lnSpc>
                <a:spcPct val="100000"/>
              </a:lnSpc>
              <a:spcBef>
                <a:spcPct val="0"/>
              </a:spcBef>
            </a:pPr>
            <a:r>
              <a:rPr lang="en-CA" altLang="el-GR" sz="2000" b="1" dirty="0"/>
              <a:t>INTELLIGENT COMMUNITY FORUM </a:t>
            </a:r>
            <a:endParaRPr lang="en-CA" altLang="el-GR" sz="2000" b="1" dirty="0" smtClean="0"/>
          </a:p>
          <a:p>
            <a:pPr marL="285750" indent="-285750" eaLnBrk="1" hangingPunct="1">
              <a:lnSpc>
                <a:spcPct val="100000"/>
              </a:lnSpc>
              <a:spcBef>
                <a:spcPct val="0"/>
              </a:spcBef>
            </a:pPr>
            <a:r>
              <a:rPr lang="en-CA" altLang="el-GR" sz="2000" b="1" dirty="0" smtClean="0"/>
              <a:t>The </a:t>
            </a:r>
            <a:r>
              <a:rPr lang="en-CA" altLang="el-GR" sz="2000" b="1" dirty="0"/>
              <a:t>Smart 21 Communities 2014, 2013, 2012</a:t>
            </a:r>
          </a:p>
        </p:txBody>
      </p:sp>
      <p:sp>
        <p:nvSpPr>
          <p:cNvPr id="34821" name="TextBox 4"/>
          <p:cNvSpPr txBox="1">
            <a:spLocks noChangeArrowheads="1"/>
          </p:cNvSpPr>
          <p:nvPr/>
        </p:nvSpPr>
        <p:spPr bwMode="auto">
          <a:xfrm>
            <a:off x="1403648" y="3165493"/>
            <a:ext cx="7416824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l-GR" altLang="el-GR" sz="2000" dirty="0"/>
          </a:p>
          <a:p>
            <a:pPr marL="214313" indent="-214313" eaLnBrk="1" hangingPunct="1">
              <a:lnSpc>
                <a:spcPct val="100000"/>
              </a:lnSpc>
              <a:spcBef>
                <a:spcPct val="0"/>
              </a:spcBef>
              <a:defRPr/>
            </a:pPr>
            <a:r>
              <a:rPr lang="el-GR" altLang="el-GR" sz="2000" b="1" dirty="0"/>
              <a:t>Έκθεση του Ευρωκοινοβουλίου το 2014 με τίτλο «</a:t>
            </a:r>
            <a:r>
              <a:rPr lang="en-US" altLang="el-GR" sz="2000" b="1" dirty="0"/>
              <a:t>Mapping smart cities in Europe</a:t>
            </a:r>
            <a:r>
              <a:rPr lang="el-GR" altLang="el-GR" sz="2000" b="1" dirty="0"/>
              <a:t>»</a:t>
            </a:r>
            <a:endParaRPr lang="en-US" altLang="el-GR" sz="2000" b="1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l-GR" altLang="el-GR" sz="2000" dirty="0"/>
              <a:t>Το Ηράκλειο στις 240 έξυπνες πόλεις τις Ευρώπης από 468 άνω των 100.000 κατοίκων που αξιολογήθηκαν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l-GR" altLang="el-GR" sz="2000" b="1" dirty="0"/>
              <a:t>+</a:t>
            </a:r>
            <a:r>
              <a:rPr lang="el-GR" altLang="el-GR" sz="2000" dirty="0"/>
              <a:t> Διακυβέρνηση, κοινωνία πολιτών, οικονομία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l-GR" altLang="el-GR" sz="2000" b="1" dirty="0"/>
              <a:t>-</a:t>
            </a:r>
            <a:r>
              <a:rPr lang="el-GR" altLang="el-GR" sz="2000" dirty="0"/>
              <a:t> Περιβάλλον, αστική κινητικότητα, ποιότητα ζωής</a:t>
            </a:r>
          </a:p>
        </p:txBody>
      </p:sp>
      <p:pic>
        <p:nvPicPr>
          <p:cNvPr id="35846" name="Εικόνα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9" y="6223918"/>
            <a:ext cx="7117086" cy="465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Εικόνα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109" y="5604192"/>
            <a:ext cx="1085182" cy="1085182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22127" y="5733256"/>
            <a:ext cx="1230012" cy="1121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562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556792"/>
            <a:ext cx="4502395" cy="4752528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37" y="2708920"/>
            <a:ext cx="2673847" cy="200538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54037" y="202784"/>
            <a:ext cx="7812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</a:rPr>
              <a:t>URBACT III : Heraklion- smart city </a:t>
            </a:r>
            <a:endParaRPr lang="el-GR" sz="2400" b="1" dirty="0">
              <a:solidFill>
                <a:schemeClr val="tx1"/>
              </a:solidFill>
            </a:endParaRPr>
          </a:p>
          <a:p>
            <a:r>
              <a:rPr lang="el-GR" sz="2400" b="1" dirty="0">
                <a:solidFill>
                  <a:schemeClr val="tx1"/>
                </a:solidFill>
              </a:rPr>
              <a:t>Μια από τις 97 καλές πρακτικές αστικών πολιτικών στην Ευρώπη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59632" y="4858321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URBACT III</a:t>
            </a:r>
            <a:endParaRPr lang="el-GR" b="1" dirty="0">
              <a:solidFill>
                <a:schemeClr val="tx1"/>
              </a:solidFill>
            </a:endParaRPr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446" y="5737556"/>
            <a:ext cx="1085182" cy="1085182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14446" y="5737556"/>
            <a:ext cx="1195953" cy="1090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206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93863"/>
            <a:ext cx="9144000" cy="347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TextBox 2"/>
          <p:cNvSpPr txBox="1">
            <a:spLocks noChangeArrowheads="1"/>
          </p:cNvSpPr>
          <p:nvPr/>
        </p:nvSpPr>
        <p:spPr bwMode="auto">
          <a:xfrm>
            <a:off x="1116013" y="476250"/>
            <a:ext cx="71278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l-GR" sz="2400" b="1" dirty="0" smtClean="0">
                <a:solidFill>
                  <a:srgbClr val="000000"/>
                </a:solidFill>
              </a:rPr>
              <a:t>2018 : Digital Cities Challenge </a:t>
            </a:r>
            <a:r>
              <a:rPr lang="el-GR" altLang="el-GR" sz="2400" b="1" dirty="0" smtClean="0">
                <a:solidFill>
                  <a:srgbClr val="000000"/>
                </a:solidFill>
              </a:rPr>
              <a:t>,</a:t>
            </a:r>
            <a:r>
              <a:rPr lang="en-US" altLang="el-GR" sz="2400" b="1" dirty="0" smtClean="0">
                <a:solidFill>
                  <a:srgbClr val="000000"/>
                </a:solidFill>
              </a:rPr>
              <a:t> </a:t>
            </a:r>
            <a:r>
              <a:rPr lang="el-GR" altLang="el-GR" sz="2400" b="1" dirty="0" smtClean="0">
                <a:solidFill>
                  <a:srgbClr val="000000"/>
                </a:solidFill>
              </a:rPr>
              <a:t> το Ηράκλειο μια από τις </a:t>
            </a:r>
            <a:r>
              <a:rPr lang="en-US" altLang="el-GR" sz="2400" b="1" dirty="0" smtClean="0">
                <a:solidFill>
                  <a:srgbClr val="000000"/>
                </a:solidFill>
              </a:rPr>
              <a:t>21 fellow </a:t>
            </a:r>
            <a:r>
              <a:rPr lang="el-GR" altLang="el-GR" sz="2400" b="1" dirty="0" smtClean="0">
                <a:solidFill>
                  <a:srgbClr val="000000"/>
                </a:solidFill>
              </a:rPr>
              <a:t>πόλεις της πρόσκλησης</a:t>
            </a:r>
          </a:p>
        </p:txBody>
      </p:sp>
      <p:sp>
        <p:nvSpPr>
          <p:cNvPr id="40964" name="TextBox 3"/>
          <p:cNvSpPr txBox="1">
            <a:spLocks noChangeArrowheads="1"/>
          </p:cNvSpPr>
          <p:nvPr/>
        </p:nvSpPr>
        <p:spPr bwMode="auto">
          <a:xfrm>
            <a:off x="611188" y="5589588"/>
            <a:ext cx="82089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l-GR" altLang="el-GR" smtClean="0">
                <a:solidFill>
                  <a:srgbClr val="000000"/>
                </a:solidFill>
              </a:rPr>
              <a:t>Η ψηφιακή πολιτική βαθμολογήθηκε με 19,5 με άριστα το 20.</a:t>
            </a:r>
          </a:p>
          <a:p>
            <a:r>
              <a:rPr lang="el-GR" altLang="el-GR" smtClean="0">
                <a:solidFill>
                  <a:srgbClr val="000000"/>
                </a:solidFill>
              </a:rPr>
              <a:t>Είναι η υψηλότερη βαθμολογία για τις Ελληνικές πόλεις</a:t>
            </a:r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6376" y="5812533"/>
            <a:ext cx="1095763" cy="999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640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 Box 1"/>
          <p:cNvSpPr txBox="1">
            <a:spLocks noChangeArrowheads="1"/>
          </p:cNvSpPr>
          <p:nvPr/>
        </p:nvSpPr>
        <p:spPr bwMode="auto">
          <a:xfrm>
            <a:off x="250825" y="2108200"/>
            <a:ext cx="6481763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85750" indent="-285750" eaLnBrk="1" hangingPunct="1">
              <a:buClrTx/>
              <a:buFont typeface="Arial" panose="020B0604020202020204" pitchFamily="34" charset="0"/>
              <a:buChar char="•"/>
            </a:pPr>
            <a:r>
              <a:rPr lang="el-GR" altLang="el-GR" b="1" dirty="0">
                <a:solidFill>
                  <a:srgbClr val="000000"/>
                </a:solidFill>
              </a:rPr>
              <a:t>Το ΜΑΝ Ηρακλείου 75 </a:t>
            </a:r>
            <a:r>
              <a:rPr lang="el-GR" altLang="el-GR" b="1" dirty="0" err="1">
                <a:solidFill>
                  <a:srgbClr val="000000"/>
                </a:solidFill>
              </a:rPr>
              <a:t>χιλ</a:t>
            </a:r>
            <a:endParaRPr lang="el-GR" altLang="el-GR" b="1" dirty="0">
              <a:solidFill>
                <a:srgbClr val="000000"/>
              </a:solidFill>
            </a:endParaRPr>
          </a:p>
        </p:txBody>
      </p:sp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222250" y="2478088"/>
            <a:ext cx="5221288" cy="64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85750" indent="-285750" eaLnBrk="1" hangingPunct="1">
              <a:buClrTx/>
              <a:buFont typeface="Arial" panose="020B0604020202020204" pitchFamily="34" charset="0"/>
              <a:buChar char="•"/>
            </a:pPr>
            <a:r>
              <a:rPr lang="el-GR" altLang="el-GR" b="1" dirty="0">
                <a:solidFill>
                  <a:srgbClr val="000000"/>
                </a:solidFill>
              </a:rPr>
              <a:t>Ασύρματο δίκτυο Δήμου Ηρακλείου</a:t>
            </a:r>
          </a:p>
          <a:p>
            <a:pPr eaLnBrk="1" hangingPunct="1">
              <a:buClrTx/>
              <a:buFontTx/>
              <a:buNone/>
            </a:pPr>
            <a:r>
              <a:rPr lang="el-GR" altLang="el-GR" dirty="0" smtClean="0">
                <a:solidFill>
                  <a:srgbClr val="000000"/>
                </a:solidFill>
              </a:rPr>
              <a:t>     Διασυνδέει </a:t>
            </a:r>
            <a:r>
              <a:rPr lang="el-GR" altLang="el-GR" dirty="0">
                <a:solidFill>
                  <a:srgbClr val="000000"/>
                </a:solidFill>
              </a:rPr>
              <a:t>τώρα </a:t>
            </a:r>
            <a:r>
              <a:rPr lang="el-GR" altLang="el-GR" dirty="0" smtClean="0">
                <a:solidFill>
                  <a:srgbClr val="000000"/>
                </a:solidFill>
              </a:rPr>
              <a:t>1</a:t>
            </a:r>
            <a:r>
              <a:rPr lang="en-US" altLang="el-GR" dirty="0" smtClean="0">
                <a:solidFill>
                  <a:srgbClr val="000000"/>
                </a:solidFill>
              </a:rPr>
              <a:t>50</a:t>
            </a:r>
            <a:r>
              <a:rPr lang="el-GR" altLang="el-GR" dirty="0" smtClean="0">
                <a:solidFill>
                  <a:srgbClr val="000000"/>
                </a:solidFill>
              </a:rPr>
              <a:t> </a:t>
            </a:r>
            <a:r>
              <a:rPr lang="el-GR" altLang="el-GR" dirty="0">
                <a:solidFill>
                  <a:srgbClr val="000000"/>
                </a:solidFill>
              </a:rPr>
              <a:t>κόμβους</a:t>
            </a: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1215418" y="480535"/>
            <a:ext cx="7200900" cy="833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l-GR" sz="2400" b="1" dirty="0">
                <a:solidFill>
                  <a:schemeClr val="tx1"/>
                </a:solidFill>
              </a:rPr>
              <a:t>Ο Δήμος Ηρακλείου στην εποχή του </a:t>
            </a:r>
            <a:r>
              <a:rPr lang="el-GR" sz="2400" b="1" dirty="0" err="1">
                <a:solidFill>
                  <a:schemeClr val="tx1"/>
                </a:solidFill>
              </a:rPr>
              <a:t>ΙοΤ</a:t>
            </a:r>
            <a:r>
              <a:rPr lang="el-GR" sz="2400" b="1" dirty="0">
                <a:solidFill>
                  <a:schemeClr val="tx1"/>
                </a:solidFill>
              </a:rPr>
              <a:t>.</a:t>
            </a:r>
          </a:p>
          <a:p>
            <a:pPr eaLnBrk="1" hangingPunct="1">
              <a:buClrTx/>
              <a:buFontTx/>
              <a:buNone/>
            </a:pPr>
            <a:r>
              <a:rPr lang="el-GR" altLang="el-GR" sz="2400" b="1" dirty="0" smtClean="0">
                <a:solidFill>
                  <a:srgbClr val="000000"/>
                </a:solidFill>
              </a:rPr>
              <a:t>Οι </a:t>
            </a:r>
            <a:r>
              <a:rPr lang="el-GR" altLang="el-GR" sz="2400" b="1" dirty="0">
                <a:solidFill>
                  <a:srgbClr val="000000"/>
                </a:solidFill>
              </a:rPr>
              <a:t>υποδομές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988840"/>
            <a:ext cx="2792413" cy="276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148887"/>
            <a:ext cx="3978275" cy="244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4815868" y="5085184"/>
            <a:ext cx="3833440" cy="1615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l-GR" altLang="el-GR" b="1" dirty="0" smtClean="0">
                <a:solidFill>
                  <a:srgbClr val="000000"/>
                </a:solidFill>
              </a:rPr>
              <a:t> </a:t>
            </a:r>
            <a:r>
              <a:rPr lang="el-GR" altLang="el-GR" b="1" dirty="0">
                <a:solidFill>
                  <a:srgbClr val="000000"/>
                </a:solidFill>
              </a:rPr>
              <a:t>οργάνωση του </a:t>
            </a:r>
            <a:r>
              <a:rPr lang="el-GR" altLang="el-GR" b="1" dirty="0" err="1">
                <a:solidFill>
                  <a:srgbClr val="000000"/>
                </a:solidFill>
              </a:rPr>
              <a:t>Datacenter</a:t>
            </a:r>
            <a:r>
              <a:rPr lang="el-GR" altLang="el-GR" b="1" dirty="0">
                <a:solidFill>
                  <a:srgbClr val="000000"/>
                </a:solidFill>
              </a:rPr>
              <a:t> με </a:t>
            </a:r>
            <a:endParaRPr lang="en-US" altLang="el-GR" b="1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el-GR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altLang="el-GR" dirty="0" err="1">
                <a:solidFill>
                  <a:srgbClr val="000000"/>
                </a:solidFill>
              </a:rPr>
              <a:t>Τεχνολογια</a:t>
            </a:r>
            <a:r>
              <a:rPr lang="el-GR" altLang="el-GR" dirty="0">
                <a:solidFill>
                  <a:srgbClr val="000000"/>
                </a:solidFill>
              </a:rPr>
              <a:t> διακομιστών </a:t>
            </a:r>
            <a:r>
              <a:rPr lang="en-US" altLang="el-GR" dirty="0">
                <a:solidFill>
                  <a:srgbClr val="000000"/>
                </a:solidFill>
              </a:rPr>
              <a:t>Blade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altLang="el-GR" dirty="0">
                <a:solidFill>
                  <a:srgbClr val="000000"/>
                </a:solidFill>
              </a:rPr>
              <a:t>Περιβάλλον εικονικών μηχανών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altLang="el-GR" dirty="0">
                <a:solidFill>
                  <a:srgbClr val="000000"/>
                </a:solidFill>
              </a:rPr>
              <a:t>Υπολογιστικές υπηρεσίες </a:t>
            </a:r>
            <a:r>
              <a:rPr lang="en-US" altLang="el-GR" dirty="0" smtClean="0">
                <a:solidFill>
                  <a:srgbClr val="000000"/>
                </a:solidFill>
              </a:rPr>
              <a:t>cloud</a:t>
            </a:r>
            <a:endParaRPr lang="el-GR" altLang="el-GR" dirty="0">
              <a:solidFill>
                <a:srgbClr val="000000"/>
              </a:solidFill>
            </a:endParaRPr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825" y="5615924"/>
            <a:ext cx="1085182" cy="108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09815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Ένα σχέδιο για το όραμα της ψηφιακής πόλης">
  <a:themeElements>
    <a:clrScheme name="Προεπιλεγμένη σχεδίαση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Προεπιλεγμένη σχεδίαση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Προεπιλεγμένη σχεδίαση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Προεπιλεγμένη σχεδίαση">
  <a:themeElements>
    <a:clrScheme name="Προεπιλεγμένη σχεδίαση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Προεπιλεγμένη σχεδίαση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Προεπιλεγμένη σχεδίαση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Ένα σχέδιο για το όραμα της ψηφιακής πόλης">
  <a:themeElements>
    <a:clrScheme name="Προεπιλεγμένη σχεδίαση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Προεπιλεγμένη σχεδίαση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Προεπιλεγμένη σχεδίαση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Ένα σχέδιο για το όραμα της ψηφιακής πόλης</Template>
  <TotalTime>2733</TotalTime>
  <Words>550</Words>
  <Application>Microsoft Office PowerPoint</Application>
  <PresentationFormat>Προβολή στην οθόνη (4:3)</PresentationFormat>
  <Paragraphs>94</Paragraphs>
  <Slides>21</Slides>
  <Notes>2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3</vt:i4>
      </vt:variant>
      <vt:variant>
        <vt:lpstr>Τίτλοι διαφανειών</vt:lpstr>
      </vt:variant>
      <vt:variant>
        <vt:i4>21</vt:i4>
      </vt:variant>
    </vt:vector>
  </HeadingPairs>
  <TitlesOfParts>
    <vt:vector size="28" baseType="lpstr">
      <vt:lpstr>Arial</vt:lpstr>
      <vt:lpstr>Calibri</vt:lpstr>
      <vt:lpstr>Times New Roman</vt:lpstr>
      <vt:lpstr>Wingdings</vt:lpstr>
      <vt:lpstr>Ένα σχέδιο για το όραμα της ψηφιακής πόλης</vt:lpstr>
      <vt:lpstr>1_Προεπιλεγμένη σχεδίαση</vt:lpstr>
      <vt:lpstr>2_Ένα σχέδιο για το όραμα της ψηφιακής πόλης</vt:lpstr>
      <vt:lpstr>IoT και ανοιχτά δεδομένα στον δήμο Ηρακλείου. Μια ιστορία επιτυχίας, με μακρύ δρόμο ακόμα ! 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Ένα σχέδιο για το όραμα της ψηφιακής πόλης (τόπου)</dc:title>
  <dc:creator>Μοχιανάκης Κωστής</dc:creator>
  <cp:lastModifiedBy>Windows User</cp:lastModifiedBy>
  <cp:revision>203</cp:revision>
  <cp:lastPrinted>1601-01-01T00:00:00Z</cp:lastPrinted>
  <dcterms:created xsi:type="dcterms:W3CDTF">2012-03-28T08:56:21Z</dcterms:created>
  <dcterms:modified xsi:type="dcterms:W3CDTF">2018-10-04T16:31:33Z</dcterms:modified>
</cp:coreProperties>
</file>